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82" r:id="rId5"/>
    <p:sldId id="283" r:id="rId6"/>
    <p:sldId id="259" r:id="rId7"/>
    <p:sldId id="260" r:id="rId8"/>
    <p:sldId id="261" r:id="rId9"/>
    <p:sldId id="263" r:id="rId10"/>
    <p:sldId id="264" r:id="rId11"/>
    <p:sldId id="265" r:id="rId12"/>
    <p:sldId id="266" r:id="rId13"/>
    <p:sldId id="267" r:id="rId14"/>
    <p:sldId id="268" r:id="rId15"/>
    <p:sldId id="269" r:id="rId16"/>
    <p:sldId id="270" r:id="rId17"/>
    <p:sldId id="272" r:id="rId18"/>
    <p:sldId id="271" r:id="rId19"/>
    <p:sldId id="273" r:id="rId20"/>
    <p:sldId id="274" r:id="rId21"/>
    <p:sldId id="275" r:id="rId22"/>
    <p:sldId id="276" r:id="rId23"/>
    <p:sldId id="277" r:id="rId24"/>
    <p:sldId id="278" r:id="rId25"/>
    <p:sldId id="280" r:id="rId26"/>
    <p:sldId id="279" r:id="rId27"/>
    <p:sldId id="281" r:id="rId28"/>
    <p:sldId id="28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96" y="-5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A002A70A-1A9E-4791-91B8-69CE2F44D45A}" type="datetimeFigureOut">
              <a:rPr lang="ru-RU" smtClean="0"/>
              <a:t>26.05.2020</a:t>
            </a:fld>
            <a:endParaRPr lang="ru-RU"/>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ru-RU"/>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57546A68-154D-4B17-8647-7E43404293A6}" type="slidenum">
              <a:rPr lang="ru-RU" smtClean="0"/>
              <a:t>‹#›</a:t>
            </a:fld>
            <a:endParaRPr lang="ru-RU"/>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582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002A70A-1A9E-4791-91B8-69CE2F44D45A}" type="datetimeFigureOut">
              <a:rPr lang="ru-RU" smtClean="0"/>
              <a:t>26.05.2020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3829228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002A70A-1A9E-4791-91B8-69CE2F44D45A}" type="datetimeFigureOut">
              <a:rPr lang="ru-RU" smtClean="0"/>
              <a:t>26.05.2020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236995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002A70A-1A9E-4791-91B8-69CE2F44D45A}" type="datetimeFigureOut">
              <a:rPr lang="ru-RU" smtClean="0"/>
              <a:t>26.05.2020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3967182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002A70A-1A9E-4791-91B8-69CE2F44D45A}" type="datetimeFigureOut">
              <a:rPr lang="ru-RU" smtClean="0"/>
              <a:t>26.05.2020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1663876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002A70A-1A9E-4791-91B8-69CE2F44D45A}" type="datetimeFigureOut">
              <a:rPr lang="ru-RU" smtClean="0"/>
              <a:t>26.05.2020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3277104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2A70A-1A9E-4791-91B8-69CE2F44D45A}" type="datetimeFigureOut">
              <a:rPr lang="ru-RU" smtClean="0"/>
              <a:t>26.05.2020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3397432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002A70A-1A9E-4791-91B8-69CE2F44D45A}" type="datetimeFigureOut">
              <a:rPr lang="ru-RU" smtClean="0"/>
              <a:t>26.05.2020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481418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002A70A-1A9E-4791-91B8-69CE2F44D45A}" type="datetimeFigureOut">
              <a:rPr lang="ru-RU" smtClean="0"/>
              <a:t>26.05.2020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3810253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002A70A-1A9E-4791-91B8-69CE2F44D45A}" type="datetimeFigureOut">
              <a:rPr lang="ru-RU" smtClean="0"/>
              <a:t>26.05.2020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640817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002A70A-1A9E-4791-91B8-69CE2F44D45A}" type="datetimeFigureOut">
              <a:rPr lang="ru-RU" smtClean="0"/>
              <a:t>26.05.2020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1836231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002A70A-1A9E-4791-91B8-69CE2F44D45A}" type="datetimeFigureOut">
              <a:rPr lang="ru-RU" smtClean="0"/>
              <a:t>26.05.2020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546A68-154D-4B17-8647-7E43404293A6}" type="slidenum">
              <a:rPr lang="ru-RU" smtClean="0"/>
              <a:t>‹#›</a:t>
            </a:fld>
            <a:endParaRPr lang="ru-RU"/>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3796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002A70A-1A9E-4791-91B8-69CE2F44D45A}" type="datetimeFigureOut">
              <a:rPr lang="ru-RU" smtClean="0"/>
              <a:t>26.05.2020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1685049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002A70A-1A9E-4791-91B8-69CE2F44D45A}" type="datetimeFigureOut">
              <a:rPr lang="ru-RU" smtClean="0"/>
              <a:t>26.05.2020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4087419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002A70A-1A9E-4791-91B8-69CE2F44D45A}" type="datetimeFigureOut">
              <a:rPr lang="ru-RU" smtClean="0"/>
              <a:t>26.05.2020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3668051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002A70A-1A9E-4791-91B8-69CE2F44D45A}" type="datetimeFigureOut">
              <a:rPr lang="ru-RU" smtClean="0"/>
              <a:t>26.05.2020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1161246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002A70A-1A9E-4791-91B8-69CE2F44D45A}" type="datetimeFigureOut">
              <a:rPr lang="ru-RU" smtClean="0"/>
              <a:t>26.05.2020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546A68-154D-4B17-8647-7E43404293A6}" type="slidenum">
              <a:rPr lang="ru-RU" smtClean="0"/>
              <a:t>‹#›</a:t>
            </a:fld>
            <a:endParaRPr lang="ru-RU"/>
          </a:p>
        </p:txBody>
      </p:sp>
    </p:spTree>
    <p:extLst>
      <p:ext uri="{BB962C8B-B14F-4D97-AF65-F5344CB8AC3E}">
        <p14:creationId xmlns:p14="http://schemas.microsoft.com/office/powerpoint/2010/main" val="3173278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A002A70A-1A9E-4791-91B8-69CE2F44D45A}" type="datetimeFigureOut">
              <a:rPr lang="ru-RU" smtClean="0"/>
              <a:t>26.05.2020</a:t>
            </a:fld>
            <a:endParaRPr lang="ru-RU"/>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ru-RU"/>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57546A68-154D-4B17-8647-7E43404293A6}" type="slidenum">
              <a:rPr lang="ru-RU" smtClean="0"/>
              <a:t>‹#›</a:t>
            </a:fld>
            <a:endParaRPr lang="ru-RU"/>
          </a:p>
        </p:txBody>
      </p:sp>
    </p:spTree>
    <p:extLst>
      <p:ext uri="{BB962C8B-B14F-4D97-AF65-F5344CB8AC3E}">
        <p14:creationId xmlns:p14="http://schemas.microsoft.com/office/powerpoint/2010/main" val="13499984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elib.altlib.ru/arkhiv-gazet/15-altajskaya-pravda/125-gazeta-altajskaya-pravda-1961" TargetMode="External"/><Relationship Id="rId2" Type="http://schemas.openxmlformats.org/officeDocument/2006/relationships/hyperlink" Target="https://pandia.ru/text/77/469/95996.ph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11DB8F3-2E41-4C37-ADE5-2F8B6A2FAB23}"/>
              </a:ext>
            </a:extLst>
          </p:cNvPr>
          <p:cNvSpPr>
            <a:spLocks noGrp="1"/>
          </p:cNvSpPr>
          <p:nvPr>
            <p:ph type="ctrTitle"/>
          </p:nvPr>
        </p:nvSpPr>
        <p:spPr/>
        <p:txBody>
          <a:bodyPr>
            <a:normAutofit fontScale="90000"/>
          </a:bodyPr>
          <a:lstStyle/>
          <a:p>
            <a:r>
              <a:rPr lang="ru-RU" dirty="0"/>
              <a:t>Бийчане в Великой Отечественной войне 1941-1945</a:t>
            </a:r>
          </a:p>
        </p:txBody>
      </p:sp>
      <p:sp>
        <p:nvSpPr>
          <p:cNvPr id="3" name="Подзаголовок 2">
            <a:extLst>
              <a:ext uri="{FF2B5EF4-FFF2-40B4-BE49-F238E27FC236}">
                <a16:creationId xmlns:a16="http://schemas.microsoft.com/office/drawing/2014/main" xmlns="" id="{49F9FF3D-CBD7-41EA-BC26-B1199DCE584F}"/>
              </a:ext>
            </a:extLst>
          </p:cNvPr>
          <p:cNvSpPr>
            <a:spLocks noGrp="1"/>
          </p:cNvSpPr>
          <p:nvPr>
            <p:ph type="subTitle" idx="1"/>
          </p:nvPr>
        </p:nvSpPr>
        <p:spPr>
          <a:xfrm rot="21420000">
            <a:off x="998846" y="3504796"/>
            <a:ext cx="9755187" cy="1153538"/>
          </a:xfrm>
        </p:spPr>
        <p:txBody>
          <a:bodyPr/>
          <a:lstStyle/>
          <a:p>
            <a:r>
              <a:rPr lang="ru-RU" sz="2000" dirty="0"/>
              <a:t>студентка группы т-</a:t>
            </a:r>
            <a:r>
              <a:rPr lang="ru-RU" sz="2000" dirty="0" err="1"/>
              <a:t>ди</a:t>
            </a:r>
            <a:r>
              <a:rPr lang="ru-RU" sz="2000" dirty="0"/>
              <a:t> 171 </a:t>
            </a:r>
            <a:r>
              <a:rPr lang="ru-RU" sz="2000" dirty="0" err="1"/>
              <a:t>бокова</a:t>
            </a:r>
            <a:r>
              <a:rPr lang="ru-RU" sz="2000" dirty="0"/>
              <a:t> </a:t>
            </a:r>
            <a:r>
              <a:rPr lang="ru-RU" sz="2000" dirty="0" err="1"/>
              <a:t>татьяна</a:t>
            </a:r>
            <a:endParaRPr lang="ru-RU" sz="2000" dirty="0"/>
          </a:p>
          <a:p>
            <a:r>
              <a:rPr lang="ru-RU" sz="2000" dirty="0"/>
              <a:t>Руководитель </a:t>
            </a:r>
            <a:r>
              <a:rPr lang="ru-RU" sz="2000" dirty="0" err="1"/>
              <a:t>алексеева</a:t>
            </a:r>
            <a:r>
              <a:rPr lang="ru-RU" sz="2000" dirty="0"/>
              <a:t> </a:t>
            </a:r>
            <a:r>
              <a:rPr lang="ru-RU" sz="2000" dirty="0" err="1"/>
              <a:t>татьяна</a:t>
            </a:r>
            <a:r>
              <a:rPr lang="ru-RU" sz="2000" dirty="0"/>
              <a:t> </a:t>
            </a:r>
            <a:r>
              <a:rPr lang="ru-RU" sz="2000" dirty="0" err="1"/>
              <a:t>петровна</a:t>
            </a:r>
            <a:endParaRPr lang="ru-RU" sz="2000" dirty="0"/>
          </a:p>
        </p:txBody>
      </p:sp>
    </p:spTree>
    <p:extLst>
      <p:ext uri="{BB962C8B-B14F-4D97-AF65-F5344CB8AC3E}">
        <p14:creationId xmlns:p14="http://schemas.microsoft.com/office/powerpoint/2010/main" val="3858705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3ED40D0-AE55-4E23-B3F4-B6EE7EEE052E}"/>
              </a:ext>
            </a:extLst>
          </p:cNvPr>
          <p:cNvSpPr>
            <a:spLocks noGrp="1"/>
          </p:cNvSpPr>
          <p:nvPr>
            <p:ph type="title"/>
          </p:nvPr>
        </p:nvSpPr>
        <p:spPr/>
        <p:txBody>
          <a:bodyPr>
            <a:normAutofit fontScale="90000"/>
          </a:bodyPr>
          <a:lstStyle/>
          <a:p>
            <a:r>
              <a:rPr lang="ru-RU" dirty="0"/>
              <a:t>Герои бийчане – участники Великой Отечественной войны.</a:t>
            </a:r>
          </a:p>
        </p:txBody>
      </p:sp>
      <p:sp>
        <p:nvSpPr>
          <p:cNvPr id="3" name="Объект 2">
            <a:extLst>
              <a:ext uri="{FF2B5EF4-FFF2-40B4-BE49-F238E27FC236}">
                <a16:creationId xmlns:a16="http://schemas.microsoft.com/office/drawing/2014/main" xmlns="" id="{0BFD2C47-8B70-462C-89E7-1DCEE8CC3AB8}"/>
              </a:ext>
            </a:extLst>
          </p:cNvPr>
          <p:cNvSpPr>
            <a:spLocks noGrp="1"/>
          </p:cNvSpPr>
          <p:nvPr>
            <p:ph sz="quarter" idx="13"/>
          </p:nvPr>
        </p:nvSpPr>
        <p:spPr>
          <a:xfrm>
            <a:off x="5463540" y="2110531"/>
            <a:ext cx="5410200" cy="3311189"/>
          </a:xfrm>
        </p:spPr>
        <p:txBody>
          <a:bodyPr>
            <a:noAutofit/>
          </a:bodyPr>
          <a:lstStyle/>
          <a:p>
            <a:pPr marL="0" indent="0" algn="just">
              <a:buNone/>
            </a:pPr>
            <a:r>
              <a:rPr lang="ru-RU" sz="1600" dirty="0">
                <a:latin typeface="Bahnschrift SemiBold Condensed" panose="020B0502040204020203" pitchFamily="34" charset="0"/>
              </a:rPr>
              <a:t>Мы, трудящиеся города Бийска, заявляем,</a:t>
            </a:r>
          </a:p>
          <a:p>
            <a:pPr marL="0" indent="0" algn="just">
              <a:buNone/>
            </a:pPr>
            <a:r>
              <a:rPr lang="ru-RU" sz="1600" dirty="0">
                <a:latin typeface="Bahnschrift SemiBold Condensed" panose="020B0502040204020203" pitchFamily="34" charset="0"/>
              </a:rPr>
              <a:t>что фашистские разбойники, посягнувшие на</a:t>
            </a:r>
          </a:p>
          <a:p>
            <a:pPr marL="0" indent="0" algn="just">
              <a:buNone/>
            </a:pPr>
            <a:r>
              <a:rPr lang="ru-RU" sz="1600" dirty="0">
                <a:latin typeface="Bahnschrift SemiBold Condensed" panose="020B0502040204020203" pitchFamily="34" charset="0"/>
              </a:rPr>
              <a:t>священные границы нашей счастливой</a:t>
            </a:r>
          </a:p>
          <a:p>
            <a:pPr marL="0" indent="0" algn="just">
              <a:buNone/>
            </a:pPr>
            <a:r>
              <a:rPr lang="ru-RU" sz="1600" dirty="0">
                <a:latin typeface="Bahnschrift SemiBold Condensed" panose="020B0502040204020203" pitchFamily="34" charset="0"/>
              </a:rPr>
              <a:t>социалистической родины, будут уничтожены!</a:t>
            </a:r>
          </a:p>
          <a:p>
            <a:pPr marL="0" indent="0" algn="just">
              <a:buNone/>
            </a:pPr>
            <a:endParaRPr lang="ru-RU" sz="1600" b="1" dirty="0">
              <a:latin typeface="Bahnschrift SemiBold Condensed" panose="020B0502040204020203" pitchFamily="34" charset="0"/>
            </a:endParaRPr>
          </a:p>
          <a:p>
            <a:pPr marL="0" indent="0" algn="just">
              <a:buNone/>
            </a:pPr>
            <a:r>
              <a:rPr lang="ru-RU" sz="1600" i="1" dirty="0">
                <a:latin typeface="Bahnschrift SemiBold Condensed" panose="020B0502040204020203" pitchFamily="34" charset="0"/>
              </a:rPr>
              <a:t>(из резолюции митинга 22 июня 1941года)</a:t>
            </a:r>
          </a:p>
        </p:txBody>
      </p:sp>
    </p:spTree>
    <p:extLst>
      <p:ext uri="{BB962C8B-B14F-4D97-AF65-F5344CB8AC3E}">
        <p14:creationId xmlns:p14="http://schemas.microsoft.com/office/powerpoint/2010/main" val="3318457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CA59506F-9B02-4BA8-8985-9792649ED3F8}"/>
              </a:ext>
            </a:extLst>
          </p:cNvPr>
          <p:cNvSpPr>
            <a:spLocks noGrp="1"/>
          </p:cNvSpPr>
          <p:nvPr>
            <p:ph sz="quarter" idx="13"/>
          </p:nvPr>
        </p:nvSpPr>
        <p:spPr>
          <a:xfrm>
            <a:off x="770642" y="922753"/>
            <a:ext cx="10394707" cy="3960332"/>
          </a:xfrm>
        </p:spPr>
        <p:txBody>
          <a:bodyPr>
            <a:noAutofit/>
          </a:bodyPr>
          <a:lstStyle/>
          <a:p>
            <a:pPr marL="0" indent="0" algn="just">
              <a:buNone/>
            </a:pPr>
            <a:r>
              <a:rPr lang="ru-RU" dirty="0">
                <a:latin typeface="Bahnschrift SemiBold Condensed" panose="020B0502040204020203" pitchFamily="34" charset="0"/>
              </a:rPr>
              <a:t>22 июня 1941 года стал роковым днем для нашей родины. Началась самая страшная для советского народа война – Великая Отечественная война. К. </a:t>
            </a:r>
            <a:r>
              <a:rPr lang="ru-RU" dirty="0" err="1">
                <a:latin typeface="Bahnschrift SemiBold Condensed" panose="020B0502040204020203" pitchFamily="34" charset="0"/>
              </a:rPr>
              <a:t>Добкин</a:t>
            </a:r>
            <a:r>
              <a:rPr lang="ru-RU" dirty="0">
                <a:latin typeface="Bahnschrift SemiBold Condensed" panose="020B0502040204020203" pitchFamily="34" charset="0"/>
              </a:rPr>
              <a:t> писал «И пред глазами сорок первый, Внезапно прерванный войной, Врагу навстречу шли резервы, На Запад, часто сразу в бой!» Миллионы людей ушли на фронт защищать столь дорогое отечество Советский Союз. Но никто не забывал и о малой родине… тех землях, в которых их ждали родные и близкие люди. Среди этих людей было свыше 26 тысяч бийчан. В первый день объявления войны </a:t>
            </a:r>
            <a:r>
              <a:rPr lang="ru-RU" dirty="0" err="1">
                <a:latin typeface="Bahnschrift SemiBold Condensed" panose="020B0502040204020203" pitchFamily="34" charset="0"/>
              </a:rPr>
              <a:t>горвоенкомат</a:t>
            </a:r>
            <a:r>
              <a:rPr lang="ru-RU" dirty="0">
                <a:latin typeface="Bahnschrift SemiBold Condensed" panose="020B0502040204020203" pitchFamily="34" charset="0"/>
              </a:rPr>
              <a:t> получил свыше 500 заявлений добровольцев с просьбой об отправке на фронт. Одним из первых на войну ушел Николай Петрович Красильников.</a:t>
            </a:r>
          </a:p>
        </p:txBody>
      </p:sp>
    </p:spTree>
    <p:extLst>
      <p:ext uri="{BB962C8B-B14F-4D97-AF65-F5344CB8AC3E}">
        <p14:creationId xmlns:p14="http://schemas.microsoft.com/office/powerpoint/2010/main" val="69777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DF065CB1-CF4E-46A9-BA96-EB3D5AE496BA}"/>
              </a:ext>
            </a:extLst>
          </p:cNvPr>
          <p:cNvSpPr>
            <a:spLocks noGrp="1"/>
          </p:cNvSpPr>
          <p:nvPr>
            <p:ph type="title"/>
          </p:nvPr>
        </p:nvSpPr>
        <p:spPr/>
        <p:txBody>
          <a:bodyPr/>
          <a:lstStyle/>
          <a:p>
            <a:r>
              <a:rPr lang="ru-RU" dirty="0"/>
              <a:t>Иван Михайлович Некрасов </a:t>
            </a:r>
          </a:p>
        </p:txBody>
      </p:sp>
      <p:pic>
        <p:nvPicPr>
          <p:cNvPr id="7" name="Объект 6">
            <a:extLst>
              <a:ext uri="{FF2B5EF4-FFF2-40B4-BE49-F238E27FC236}">
                <a16:creationId xmlns:a16="http://schemas.microsoft.com/office/drawing/2014/main" xmlns="" id="{6A0C0014-9FC2-4BA9-A53A-C58D6D15581A}"/>
              </a:ext>
            </a:extLst>
          </p:cNvPr>
          <p:cNvPicPr>
            <a:picLocks noGrp="1" noChangeAspect="1"/>
          </p:cNvPicPr>
          <p:nvPr>
            <p:ph sz="quarter" idx="13"/>
          </p:nvPr>
        </p:nvPicPr>
        <p:blipFill>
          <a:blip r:embed="rId2"/>
          <a:stretch>
            <a:fillRect/>
          </a:stretch>
        </p:blipFill>
        <p:spPr>
          <a:xfrm>
            <a:off x="2017336" y="1665448"/>
            <a:ext cx="2445515" cy="3709137"/>
          </a:xfrm>
          <a:prstGeom prst="rect">
            <a:avLst/>
          </a:prstGeom>
        </p:spPr>
      </p:pic>
      <p:sp>
        <p:nvSpPr>
          <p:cNvPr id="6" name="Объект 5">
            <a:extLst>
              <a:ext uri="{FF2B5EF4-FFF2-40B4-BE49-F238E27FC236}">
                <a16:creationId xmlns:a16="http://schemas.microsoft.com/office/drawing/2014/main" xmlns="" id="{64145943-EDB4-4CC6-A85F-A6AE819BE6DE}"/>
              </a:ext>
            </a:extLst>
          </p:cNvPr>
          <p:cNvSpPr>
            <a:spLocks noGrp="1"/>
          </p:cNvSpPr>
          <p:nvPr>
            <p:ph sz="quarter" idx="14"/>
          </p:nvPr>
        </p:nvSpPr>
        <p:spPr/>
        <p:txBody>
          <a:bodyPr>
            <a:normAutofit fontScale="85000" lnSpcReduction="10000"/>
          </a:bodyPr>
          <a:lstStyle/>
          <a:p>
            <a:pPr marL="0" indent="0" algn="just">
              <a:buNone/>
            </a:pPr>
            <a:r>
              <a:rPr lang="ru-RU" dirty="0">
                <a:latin typeface="Bahnschrift SemiBold Condensed" panose="020B0502040204020203" pitchFamily="34" charset="0"/>
              </a:rPr>
              <a:t>Первым бийчанином – героем Великой отечественной войны стал Иван Михайлович Некрасов полковник, командир 586-го полка 107-й стрелковой </a:t>
            </a:r>
            <a:r>
              <a:rPr lang="ru-RU" dirty="0" err="1" smtClean="0">
                <a:latin typeface="Bahnschrift SemiBold Condensed" panose="020B0502040204020203" pitchFamily="34" charset="0"/>
              </a:rPr>
              <a:t>дИвизии</a:t>
            </a:r>
            <a:r>
              <a:rPr lang="ru-RU" dirty="0">
                <a:latin typeface="Bahnschrift SemiBold Condensed" panose="020B0502040204020203" pitchFamily="34" charset="0"/>
              </a:rPr>
              <a:t>, одной из первых сформированных на Алтае. в 1982 году под Петербургом. До начала войны попал в </a:t>
            </a:r>
            <a:r>
              <a:rPr lang="ru-RU" dirty="0" err="1">
                <a:latin typeface="Bahnschrift SemiBold Condensed" panose="020B0502040204020203" pitchFamily="34" charset="0"/>
              </a:rPr>
              <a:t>квартирующиеся</a:t>
            </a:r>
            <a:r>
              <a:rPr lang="ru-RU" dirty="0">
                <a:latin typeface="Bahnschrift SemiBold Condensed" panose="020B0502040204020203" pitchFamily="34" charset="0"/>
              </a:rPr>
              <a:t> подразделения Красной Армии в Бийске. Ушел на фронт в составе 107-й стрелковой дивизии.</a:t>
            </a:r>
          </a:p>
        </p:txBody>
      </p:sp>
    </p:spTree>
    <p:extLst>
      <p:ext uri="{BB962C8B-B14F-4D97-AF65-F5344CB8AC3E}">
        <p14:creationId xmlns:p14="http://schemas.microsoft.com/office/powerpoint/2010/main" val="3645206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a:extLst>
              <a:ext uri="{FF2B5EF4-FFF2-40B4-BE49-F238E27FC236}">
                <a16:creationId xmlns:a16="http://schemas.microsoft.com/office/drawing/2014/main" xmlns="" id="{C1F5AC0B-4C2D-4636-8C5C-4F6409020A95}"/>
              </a:ext>
            </a:extLst>
          </p:cNvPr>
          <p:cNvSpPr>
            <a:spLocks noGrp="1"/>
          </p:cNvSpPr>
          <p:nvPr>
            <p:ph sz="quarter" idx="13"/>
          </p:nvPr>
        </p:nvSpPr>
        <p:spPr>
          <a:xfrm>
            <a:off x="714081" y="998168"/>
            <a:ext cx="10394707" cy="3922624"/>
          </a:xfrm>
        </p:spPr>
        <p:txBody>
          <a:bodyPr>
            <a:normAutofit fontScale="70000" lnSpcReduction="20000"/>
          </a:bodyPr>
          <a:lstStyle/>
          <a:p>
            <a:pPr marL="0" indent="0" algn="just">
              <a:buNone/>
            </a:pPr>
            <a:r>
              <a:rPr lang="ru-RU" sz="2400" dirty="0">
                <a:latin typeface="Bahnschrift SemiBold Condensed" panose="020B0502040204020203" pitchFamily="34" charset="0"/>
              </a:rPr>
              <a:t>«20 июля 1941 года с одной ротой 1-го батальона полковник Некрасов вступил в бой с численно превосходящими силами противника (4 роты «имперской» фашистской дивизии) и нанес сокрушительный удар по врагу… Ведя боевые действия, с 20 июля по 14 августа полк Некрасова уничтожил более полка пехоты противника, около дивизиона артиллерии, несколько минометных батарей» (из наградного листа). Действия полка Некрасова решили одну из важнейших задач </a:t>
            </a:r>
            <a:r>
              <a:rPr lang="ru-RU" sz="2400" dirty="0" err="1">
                <a:latin typeface="Bahnschrift SemiBold Condensed" panose="020B0502040204020203" pitchFamily="34" charset="0"/>
              </a:rPr>
              <a:t>Ельнинского</a:t>
            </a:r>
            <a:r>
              <a:rPr lang="ru-RU" sz="2400" dirty="0">
                <a:latin typeface="Bahnschrift SemiBold Condensed" panose="020B0502040204020203" pitchFamily="34" charset="0"/>
              </a:rPr>
              <a:t> сражения, тем самым зажгли первые зарницы нашей победы над фашистскими полчищами под Москвой.</a:t>
            </a:r>
          </a:p>
          <a:p>
            <a:pPr marL="0" indent="0" algn="just">
              <a:buNone/>
            </a:pPr>
            <a:endParaRPr lang="ru-RU" sz="2400" dirty="0">
              <a:latin typeface="Bahnschrift SemiBold Condensed" panose="020B0502040204020203" pitchFamily="34" charset="0"/>
            </a:endParaRPr>
          </a:p>
          <a:p>
            <a:pPr marL="0" indent="0" algn="just">
              <a:buNone/>
            </a:pPr>
            <a:r>
              <a:rPr lang="ru-RU" sz="2400" dirty="0">
                <a:latin typeface="Bahnschrift SemiBold Condensed" panose="020B0502040204020203" pitchFamily="34" charset="0"/>
              </a:rPr>
              <a:t>12 сентября 1941 года Ивану Михайловичу присвоено звание Героя Советского Союза. Умер в 1963 году. Ныне его именем назван один из переулков города.</a:t>
            </a:r>
          </a:p>
        </p:txBody>
      </p:sp>
    </p:spTree>
    <p:extLst>
      <p:ext uri="{BB962C8B-B14F-4D97-AF65-F5344CB8AC3E}">
        <p14:creationId xmlns:p14="http://schemas.microsoft.com/office/powerpoint/2010/main" val="3899466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4A4A268-F331-4645-AC1E-F3BD4FDD888E}"/>
              </a:ext>
            </a:extLst>
          </p:cNvPr>
          <p:cNvSpPr>
            <a:spLocks noGrp="1"/>
          </p:cNvSpPr>
          <p:nvPr>
            <p:ph type="title"/>
          </p:nvPr>
        </p:nvSpPr>
        <p:spPr/>
        <p:txBody>
          <a:bodyPr/>
          <a:lstStyle/>
          <a:p>
            <a:r>
              <a:rPr lang="ru-RU" dirty="0"/>
              <a:t>Николай Петрович Красильников</a:t>
            </a:r>
          </a:p>
        </p:txBody>
      </p:sp>
      <p:sp>
        <p:nvSpPr>
          <p:cNvPr id="4" name="Объект 3">
            <a:extLst>
              <a:ext uri="{FF2B5EF4-FFF2-40B4-BE49-F238E27FC236}">
                <a16:creationId xmlns:a16="http://schemas.microsoft.com/office/drawing/2014/main" xmlns="" id="{FA45347B-BCD0-4212-BDEF-D0ACC2098E1C}"/>
              </a:ext>
            </a:extLst>
          </p:cNvPr>
          <p:cNvSpPr>
            <a:spLocks noGrp="1"/>
          </p:cNvSpPr>
          <p:nvPr>
            <p:ph sz="quarter" idx="13"/>
          </p:nvPr>
        </p:nvSpPr>
        <p:spPr>
          <a:xfrm>
            <a:off x="685800" y="2828041"/>
            <a:ext cx="5088714" cy="2546544"/>
          </a:xfrm>
        </p:spPr>
        <p:txBody>
          <a:bodyPr/>
          <a:lstStyle/>
          <a:p>
            <a:pPr marL="0" indent="0" algn="just">
              <a:buNone/>
            </a:pPr>
            <a:r>
              <a:rPr lang="ru-RU" dirty="0">
                <a:latin typeface="Bahnschrift SemiBold Condensed" panose="020B0502040204020203" pitchFamily="34" charset="0"/>
              </a:rPr>
              <a:t>(1901—1944) — младший лейтенант Рабоче-крестьянской Красной Армии, участник Великой Отечественной войны, Герой Советского Союза (1944).</a:t>
            </a:r>
          </a:p>
        </p:txBody>
      </p:sp>
      <p:pic>
        <p:nvPicPr>
          <p:cNvPr id="6" name="Объект 5">
            <a:extLst>
              <a:ext uri="{FF2B5EF4-FFF2-40B4-BE49-F238E27FC236}">
                <a16:creationId xmlns:a16="http://schemas.microsoft.com/office/drawing/2014/main" xmlns="" id="{3011BD65-1658-4C00-94E4-23D047DFEA5C}"/>
              </a:ext>
            </a:extLst>
          </p:cNvPr>
          <p:cNvPicPr>
            <a:picLocks noGrp="1" noChangeAspect="1"/>
          </p:cNvPicPr>
          <p:nvPr>
            <p:ph sz="quarter" idx="14"/>
          </p:nvPr>
        </p:nvPicPr>
        <p:blipFill>
          <a:blip r:embed="rId2"/>
          <a:stretch>
            <a:fillRect/>
          </a:stretch>
        </p:blipFill>
        <p:spPr>
          <a:xfrm>
            <a:off x="7060677" y="1626597"/>
            <a:ext cx="2909184" cy="3862750"/>
          </a:xfrm>
          <a:prstGeom prst="rect">
            <a:avLst/>
          </a:prstGeom>
        </p:spPr>
      </p:pic>
    </p:spTree>
    <p:extLst>
      <p:ext uri="{BB962C8B-B14F-4D97-AF65-F5344CB8AC3E}">
        <p14:creationId xmlns:p14="http://schemas.microsoft.com/office/powerpoint/2010/main" val="270520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a:extLst>
              <a:ext uri="{FF2B5EF4-FFF2-40B4-BE49-F238E27FC236}">
                <a16:creationId xmlns:a16="http://schemas.microsoft.com/office/drawing/2014/main" xmlns="" id="{8DE6C7FE-080F-41BE-A76B-CC527BCBF070}"/>
              </a:ext>
            </a:extLst>
          </p:cNvPr>
          <p:cNvSpPr>
            <a:spLocks noGrp="1"/>
          </p:cNvSpPr>
          <p:nvPr>
            <p:ph sz="quarter" idx="13"/>
          </p:nvPr>
        </p:nvSpPr>
        <p:spPr>
          <a:xfrm>
            <a:off x="685800" y="509048"/>
            <a:ext cx="10394707" cy="4865538"/>
          </a:xfrm>
        </p:spPr>
        <p:txBody>
          <a:bodyPr>
            <a:normAutofit fontScale="85000" lnSpcReduction="10000"/>
          </a:bodyPr>
          <a:lstStyle/>
          <a:p>
            <a:pPr marL="0" indent="0" algn="just">
              <a:buNone/>
            </a:pPr>
            <a:r>
              <a:rPr lang="ru-RU" dirty="0">
                <a:latin typeface="Bahnschrift SemiBold Condensed" panose="020B0502040204020203" pitchFamily="34" charset="0"/>
              </a:rPr>
              <a:t>Николай Петрович Красильников будучи командиром взвода 938-го стрелкового полка в одном из боев при форсировании реки Западной Двины в районе деревни </a:t>
            </a:r>
            <a:r>
              <a:rPr lang="ru-RU" dirty="0" err="1">
                <a:latin typeface="Bahnschrift SemiBold Condensed" panose="020B0502040204020203" pitchFamily="34" charset="0"/>
              </a:rPr>
              <a:t>Шурылино</a:t>
            </a:r>
            <a:r>
              <a:rPr lang="ru-RU" dirty="0">
                <a:latin typeface="Bahnschrift SemiBold Condensed" panose="020B0502040204020203" pitchFamily="34" charset="0"/>
              </a:rPr>
              <a:t> отобрал группу бойцов и</a:t>
            </a:r>
          </a:p>
          <a:p>
            <a:pPr marL="0" indent="0" algn="just">
              <a:buNone/>
            </a:pPr>
            <a:endParaRPr lang="ru-RU" dirty="0">
              <a:latin typeface="Bahnschrift SemiBold Condensed" panose="020B0502040204020203" pitchFamily="34" charset="0"/>
            </a:endParaRPr>
          </a:p>
          <a:p>
            <a:pPr marL="0" indent="0" algn="just">
              <a:buNone/>
            </a:pPr>
            <a:r>
              <a:rPr lang="ru-RU" dirty="0">
                <a:latin typeface="Bahnschrift SemiBold Condensed" panose="020B0502040204020203" pitchFamily="34" charset="0"/>
              </a:rPr>
              <a:t>«… совместно с ними, под сильным ружейно-пулеметным, артиллерийским и минометным огнем противника перебрался на западный берег реки и вступил в бой с противником по </a:t>
            </a:r>
            <a:r>
              <a:rPr lang="ru-RU" dirty="0" err="1" smtClean="0">
                <a:latin typeface="Bahnschrift SemiBold Condensed" panose="020B0502040204020203" pitchFamily="34" charset="0"/>
              </a:rPr>
              <a:t>рАсширению</a:t>
            </a:r>
            <a:r>
              <a:rPr lang="ru-RU" dirty="0" smtClean="0">
                <a:latin typeface="Bahnschrift SemiBold Condensed" panose="020B0502040204020203" pitchFamily="34" charset="0"/>
              </a:rPr>
              <a:t> </a:t>
            </a:r>
            <a:r>
              <a:rPr lang="ru-RU" dirty="0">
                <a:latin typeface="Bahnschrift SemiBold Condensed" panose="020B0502040204020203" pitchFamily="34" charset="0"/>
              </a:rPr>
              <a:t>плацдарма на западном берегу. В бою был ранен…»(из наградного листа). В одном из своих писем писал: «…Скоро наступит тот счастливый час, когда загоним раненого зверя в его берлогу…» </a:t>
            </a:r>
          </a:p>
          <a:p>
            <a:pPr marL="0" indent="0" algn="just">
              <a:buNone/>
            </a:pPr>
            <a:endParaRPr lang="ru-RU" dirty="0">
              <a:latin typeface="Bahnschrift SemiBold Condensed" panose="020B0502040204020203" pitchFamily="34" charset="0"/>
            </a:endParaRPr>
          </a:p>
          <a:p>
            <a:pPr marL="0" indent="0" algn="just">
              <a:buNone/>
            </a:pPr>
            <a:r>
              <a:rPr lang="ru-RU" dirty="0">
                <a:latin typeface="Bahnschrift SemiBold Condensed" panose="020B0502040204020203" pitchFamily="34" charset="0"/>
              </a:rPr>
              <a:t>Ранение в шею было достаточно серьезным, но младший лейтенант от лечения в тыловом госпитале отказался и уже 8 июля 1944 года скончался. 22 июля 1944 года Николаю Петровичу было посмертно присвоено звание Героя Советского Союза. Ныне его имя носит одна из улиц города в районе Заречья.</a:t>
            </a:r>
          </a:p>
        </p:txBody>
      </p:sp>
    </p:spTree>
    <p:extLst>
      <p:ext uri="{BB962C8B-B14F-4D97-AF65-F5344CB8AC3E}">
        <p14:creationId xmlns:p14="http://schemas.microsoft.com/office/powerpoint/2010/main" val="4026270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xmlns="" id="{A2688C83-C83C-49BA-944D-FADFC5CFAE53}"/>
              </a:ext>
            </a:extLst>
          </p:cNvPr>
          <p:cNvPicPr>
            <a:picLocks noGrp="1" noChangeAspect="1"/>
          </p:cNvPicPr>
          <p:nvPr>
            <p:ph sz="quarter" idx="13"/>
          </p:nvPr>
        </p:nvPicPr>
        <p:blipFill>
          <a:blip r:embed="rId2"/>
          <a:stretch>
            <a:fillRect/>
          </a:stretch>
        </p:blipFill>
        <p:spPr>
          <a:xfrm>
            <a:off x="1916784" y="266580"/>
            <a:ext cx="3687671" cy="5136976"/>
          </a:xfrm>
          <a:prstGeom prst="rect">
            <a:avLst/>
          </a:prstGeom>
        </p:spPr>
      </p:pic>
      <p:sp>
        <p:nvSpPr>
          <p:cNvPr id="5" name="TextBox 4">
            <a:extLst>
              <a:ext uri="{FF2B5EF4-FFF2-40B4-BE49-F238E27FC236}">
                <a16:creationId xmlns:a16="http://schemas.microsoft.com/office/drawing/2014/main" xmlns="" id="{A6BABB6D-1040-4093-B3AD-94CF880BCDAC}"/>
              </a:ext>
            </a:extLst>
          </p:cNvPr>
          <p:cNvSpPr txBox="1"/>
          <p:nvPr/>
        </p:nvSpPr>
        <p:spPr>
          <a:xfrm>
            <a:off x="6958335" y="2413337"/>
            <a:ext cx="2638151" cy="1015663"/>
          </a:xfrm>
          <a:prstGeom prst="rect">
            <a:avLst/>
          </a:prstGeom>
          <a:noFill/>
        </p:spPr>
        <p:txBody>
          <a:bodyPr wrap="square" rtlCol="0">
            <a:spAutoFit/>
          </a:bodyPr>
          <a:lstStyle/>
          <a:p>
            <a:r>
              <a:rPr lang="ru-RU" sz="2000" dirty="0">
                <a:latin typeface="Bahnschrift SemiBold Condensed" panose="020B0502040204020203" pitchFamily="34" charset="0"/>
              </a:rPr>
              <a:t>МЕДАЛЬ ЗА ОТВАГУ</a:t>
            </a:r>
          </a:p>
          <a:p>
            <a:endParaRPr lang="ru-RU" sz="2000" dirty="0">
              <a:latin typeface="Bahnschrift SemiBold Condensed" panose="020B0502040204020203" pitchFamily="34" charset="0"/>
            </a:endParaRPr>
          </a:p>
          <a:p>
            <a:r>
              <a:rPr lang="ru-RU" sz="2000" dirty="0">
                <a:latin typeface="Bahnschrift SemiBold Condensed" panose="020B0502040204020203" pitchFamily="34" charset="0"/>
              </a:rPr>
              <a:t>ОРДЕН КРАСНОЙ ЗВЕЗДЫ</a:t>
            </a:r>
          </a:p>
        </p:txBody>
      </p:sp>
      <p:sp>
        <p:nvSpPr>
          <p:cNvPr id="2" name="Прямоугольник 1">
            <a:extLst>
              <a:ext uri="{FF2B5EF4-FFF2-40B4-BE49-F238E27FC236}">
                <a16:creationId xmlns:a16="http://schemas.microsoft.com/office/drawing/2014/main" xmlns="" id="{956086DB-3128-437B-9F91-83A3DFAB9626}"/>
              </a:ext>
            </a:extLst>
          </p:cNvPr>
          <p:cNvSpPr/>
          <p:nvPr/>
        </p:nvSpPr>
        <p:spPr>
          <a:xfrm>
            <a:off x="3930182" y="5808425"/>
            <a:ext cx="4331635" cy="400110"/>
          </a:xfrm>
          <a:prstGeom prst="rect">
            <a:avLst/>
          </a:prstGeom>
        </p:spPr>
        <p:txBody>
          <a:bodyPr wrap="none">
            <a:spAutoFit/>
          </a:bodyPr>
          <a:lstStyle/>
          <a:p>
            <a:pPr algn="ctr"/>
            <a:r>
              <a:rPr lang="ru-RU" sz="2000" dirty="0">
                <a:solidFill>
                  <a:schemeClr val="bg1"/>
                </a:solidFill>
                <a:latin typeface="Bahnschrift SemiBold Condensed" panose="020B0502040204020203" pitchFamily="34" charset="0"/>
              </a:rPr>
              <a:t>НАГРАДЫ НИКОЛАЯ ПЕТРОВИЧА КРАСИЛЬНИКОВА</a:t>
            </a:r>
          </a:p>
        </p:txBody>
      </p:sp>
    </p:spTree>
    <p:extLst>
      <p:ext uri="{BB962C8B-B14F-4D97-AF65-F5344CB8AC3E}">
        <p14:creationId xmlns:p14="http://schemas.microsoft.com/office/powerpoint/2010/main" val="3752508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a:extLst>
              <a:ext uri="{FF2B5EF4-FFF2-40B4-BE49-F238E27FC236}">
                <a16:creationId xmlns:a16="http://schemas.microsoft.com/office/drawing/2014/main" xmlns="" id="{12335017-5D65-48D7-8936-6E2BD08F3A11}"/>
              </a:ext>
            </a:extLst>
          </p:cNvPr>
          <p:cNvPicPr>
            <a:picLocks noGrp="1" noChangeAspect="1"/>
          </p:cNvPicPr>
          <p:nvPr>
            <p:ph sz="quarter" idx="13"/>
          </p:nvPr>
        </p:nvPicPr>
        <p:blipFill>
          <a:blip r:embed="rId2"/>
          <a:stretch>
            <a:fillRect/>
          </a:stretch>
        </p:blipFill>
        <p:spPr>
          <a:xfrm>
            <a:off x="1300027" y="395235"/>
            <a:ext cx="3557435" cy="4951069"/>
          </a:xfrm>
          <a:prstGeom prst="rect">
            <a:avLst/>
          </a:prstGeom>
        </p:spPr>
      </p:pic>
      <p:sp>
        <p:nvSpPr>
          <p:cNvPr id="6" name="Объект 5">
            <a:extLst>
              <a:ext uri="{FF2B5EF4-FFF2-40B4-BE49-F238E27FC236}">
                <a16:creationId xmlns:a16="http://schemas.microsoft.com/office/drawing/2014/main" xmlns="" id="{3D6405AF-8AD6-4090-A7A6-2AB386C53502}"/>
              </a:ext>
            </a:extLst>
          </p:cNvPr>
          <p:cNvSpPr>
            <a:spLocks noGrp="1"/>
          </p:cNvSpPr>
          <p:nvPr>
            <p:ph sz="quarter" idx="14"/>
          </p:nvPr>
        </p:nvSpPr>
        <p:spPr>
          <a:xfrm>
            <a:off x="5805435" y="1488361"/>
            <a:ext cx="5086538" cy="3311189"/>
          </a:xfrm>
        </p:spPr>
        <p:txBody>
          <a:bodyPr>
            <a:normAutofit fontScale="92500"/>
          </a:bodyPr>
          <a:lstStyle/>
          <a:p>
            <a:pPr marL="0" indent="0" algn="just">
              <a:buNone/>
            </a:pPr>
            <a:r>
              <a:rPr lang="ru-RU" dirty="0">
                <a:latin typeface="Bahnschrift SemiBold Condensed" panose="020B0502040204020203" pitchFamily="34" charset="0"/>
              </a:rPr>
              <a:t>Наградной лист медаль "За отвагу".</a:t>
            </a:r>
          </a:p>
          <a:p>
            <a:pPr marL="0" indent="0" algn="just">
              <a:buNone/>
            </a:pPr>
            <a:endParaRPr lang="ru-RU" dirty="0">
              <a:latin typeface="Bahnschrift SemiBold Condensed" panose="020B0502040204020203" pitchFamily="34" charset="0"/>
            </a:endParaRPr>
          </a:p>
          <a:p>
            <a:pPr marL="0" indent="0" algn="just">
              <a:buNone/>
            </a:pPr>
            <a:r>
              <a:rPr lang="ru-RU" dirty="0">
                <a:latin typeface="Bahnschrift SemiBold Condensed" panose="020B0502040204020203" pitchFamily="34" charset="0"/>
              </a:rPr>
              <a:t>В декабре 1942 года только за две недели боев взводом лейтенанта Красильникова Н.П. были уничтожены 3 автомашины, 1 пулемет и 53 солдата противника.</a:t>
            </a:r>
          </a:p>
        </p:txBody>
      </p:sp>
      <p:sp>
        <p:nvSpPr>
          <p:cNvPr id="2" name="Прямоугольник 1">
            <a:extLst>
              <a:ext uri="{FF2B5EF4-FFF2-40B4-BE49-F238E27FC236}">
                <a16:creationId xmlns:a16="http://schemas.microsoft.com/office/drawing/2014/main" xmlns="" id="{B5FD10C1-47FC-4A6B-8696-24853BD2A8B4}"/>
              </a:ext>
            </a:extLst>
          </p:cNvPr>
          <p:cNvSpPr/>
          <p:nvPr/>
        </p:nvSpPr>
        <p:spPr>
          <a:xfrm>
            <a:off x="4318109" y="5789570"/>
            <a:ext cx="3555782" cy="400110"/>
          </a:xfrm>
          <a:prstGeom prst="rect">
            <a:avLst/>
          </a:prstGeom>
        </p:spPr>
        <p:txBody>
          <a:bodyPr wrap="none">
            <a:spAutoFit/>
          </a:bodyPr>
          <a:lstStyle/>
          <a:p>
            <a:pPr algn="ctr"/>
            <a:r>
              <a:rPr lang="ru-RU" sz="2000" dirty="0">
                <a:solidFill>
                  <a:schemeClr val="bg1"/>
                </a:solidFill>
                <a:latin typeface="Bahnschrift SemiBold Condensed" panose="020B0502040204020203" pitchFamily="34" charset="0"/>
              </a:rPr>
              <a:t>НАГРАДНОЙ ЛИСТ МЕДАЛЬ «ЗА ОТВАГУ»</a:t>
            </a:r>
          </a:p>
        </p:txBody>
      </p:sp>
    </p:spTree>
    <p:extLst>
      <p:ext uri="{BB962C8B-B14F-4D97-AF65-F5344CB8AC3E}">
        <p14:creationId xmlns:p14="http://schemas.microsoft.com/office/powerpoint/2010/main" val="1296067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xmlns="" id="{3BD6E247-F515-4302-A32B-C3C75995D847}"/>
              </a:ext>
            </a:extLst>
          </p:cNvPr>
          <p:cNvPicPr>
            <a:picLocks noGrp="1" noChangeAspect="1"/>
          </p:cNvPicPr>
          <p:nvPr>
            <p:ph sz="quarter" idx="13"/>
          </p:nvPr>
        </p:nvPicPr>
        <p:blipFill>
          <a:blip r:embed="rId2"/>
          <a:stretch>
            <a:fillRect/>
          </a:stretch>
        </p:blipFill>
        <p:spPr>
          <a:xfrm>
            <a:off x="1392086" y="357529"/>
            <a:ext cx="3643425" cy="5017056"/>
          </a:xfrm>
          <a:prstGeom prst="rect">
            <a:avLst/>
          </a:prstGeom>
        </p:spPr>
      </p:pic>
      <p:sp>
        <p:nvSpPr>
          <p:cNvPr id="4" name="Объект 3">
            <a:extLst>
              <a:ext uri="{FF2B5EF4-FFF2-40B4-BE49-F238E27FC236}">
                <a16:creationId xmlns:a16="http://schemas.microsoft.com/office/drawing/2014/main" xmlns="" id="{95400267-1223-4C9A-AC56-173B7C13CDA4}"/>
              </a:ext>
            </a:extLst>
          </p:cNvPr>
          <p:cNvSpPr>
            <a:spLocks noGrp="1"/>
          </p:cNvSpPr>
          <p:nvPr>
            <p:ph sz="quarter" idx="14"/>
          </p:nvPr>
        </p:nvSpPr>
        <p:spPr>
          <a:xfrm>
            <a:off x="5713376" y="1210462"/>
            <a:ext cx="5086538" cy="3311189"/>
          </a:xfrm>
        </p:spPr>
        <p:txBody>
          <a:bodyPr>
            <a:normAutofit fontScale="77500" lnSpcReduction="20000"/>
          </a:bodyPr>
          <a:lstStyle/>
          <a:p>
            <a:pPr marL="0" indent="0" algn="just">
              <a:buNone/>
            </a:pPr>
            <a:r>
              <a:rPr lang="ru-RU" dirty="0">
                <a:latin typeface="Bahnschrift SemiBold Condensed" panose="020B0502040204020203" pitchFamily="34" charset="0"/>
              </a:rPr>
              <a:t>Наградной лист ордена «Красной Звезды»</a:t>
            </a:r>
          </a:p>
          <a:p>
            <a:pPr marL="0" indent="0" algn="just">
              <a:buNone/>
            </a:pPr>
            <a:endParaRPr lang="ru-RU" dirty="0">
              <a:latin typeface="Bahnschrift SemiBold Condensed" panose="020B0502040204020203" pitchFamily="34" charset="0"/>
            </a:endParaRPr>
          </a:p>
          <a:p>
            <a:pPr marL="0" indent="0" algn="just">
              <a:buNone/>
            </a:pPr>
            <a:r>
              <a:rPr lang="ru-RU" dirty="0">
                <a:latin typeface="Bahnschrift SemiBold Condensed" panose="020B0502040204020203" pitchFamily="34" charset="0"/>
              </a:rPr>
              <a:t>В декабре 1944 года, под сильным артиллерийским огнем, Красильников Н.П. со взводом связистов переправился через реку Дунай и установил связь между командующим артиллерией дивизии и ее подразделениями, чем способствовал успешному наступлению Советских войск на данном участке.</a:t>
            </a:r>
          </a:p>
        </p:txBody>
      </p:sp>
      <p:sp>
        <p:nvSpPr>
          <p:cNvPr id="2" name="Прямоугольник 1">
            <a:extLst>
              <a:ext uri="{FF2B5EF4-FFF2-40B4-BE49-F238E27FC236}">
                <a16:creationId xmlns:a16="http://schemas.microsoft.com/office/drawing/2014/main" xmlns="" id="{249282F3-C28F-43F4-BB3D-3D03041F3361}"/>
              </a:ext>
            </a:extLst>
          </p:cNvPr>
          <p:cNvSpPr/>
          <p:nvPr/>
        </p:nvSpPr>
        <p:spPr>
          <a:xfrm>
            <a:off x="4030370" y="5808425"/>
            <a:ext cx="4131259" cy="400110"/>
          </a:xfrm>
          <a:prstGeom prst="rect">
            <a:avLst/>
          </a:prstGeom>
        </p:spPr>
        <p:txBody>
          <a:bodyPr wrap="none">
            <a:spAutoFit/>
          </a:bodyPr>
          <a:lstStyle/>
          <a:p>
            <a:pPr algn="just"/>
            <a:r>
              <a:rPr lang="ru-RU" sz="2000" dirty="0">
                <a:solidFill>
                  <a:schemeClr val="bg1"/>
                </a:solidFill>
                <a:latin typeface="Bahnschrift SemiBold Condensed" panose="020B0502040204020203" pitchFamily="34" charset="0"/>
              </a:rPr>
              <a:t>НАГРАДНОЙ ЛИСТ ОРДЕНА «КРАСНОЙ ЗВЕЗДЫ»</a:t>
            </a:r>
          </a:p>
        </p:txBody>
      </p:sp>
    </p:spTree>
    <p:extLst>
      <p:ext uri="{BB962C8B-B14F-4D97-AF65-F5344CB8AC3E}">
        <p14:creationId xmlns:p14="http://schemas.microsoft.com/office/powerpoint/2010/main" val="2724151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xmlns="" id="{FE87253E-E221-4881-9480-29E1960F294B}"/>
              </a:ext>
            </a:extLst>
          </p:cNvPr>
          <p:cNvSpPr>
            <a:spLocks noGrp="1"/>
          </p:cNvSpPr>
          <p:nvPr>
            <p:ph type="title"/>
          </p:nvPr>
        </p:nvSpPr>
        <p:spPr/>
        <p:txBody>
          <a:bodyPr>
            <a:normAutofit/>
          </a:bodyPr>
          <a:lstStyle/>
          <a:p>
            <a:r>
              <a:rPr lang="ru-RU" dirty="0"/>
              <a:t>Николай Игнатьевич Трофимов</a:t>
            </a:r>
          </a:p>
        </p:txBody>
      </p:sp>
      <p:sp>
        <p:nvSpPr>
          <p:cNvPr id="6" name="Объект 5">
            <a:extLst>
              <a:ext uri="{FF2B5EF4-FFF2-40B4-BE49-F238E27FC236}">
                <a16:creationId xmlns:a16="http://schemas.microsoft.com/office/drawing/2014/main" xmlns="" id="{25A8C4C7-099E-4291-A85C-0E36EC1A2572}"/>
              </a:ext>
            </a:extLst>
          </p:cNvPr>
          <p:cNvSpPr>
            <a:spLocks noGrp="1"/>
          </p:cNvSpPr>
          <p:nvPr>
            <p:ph sz="quarter" idx="13"/>
          </p:nvPr>
        </p:nvSpPr>
        <p:spPr>
          <a:xfrm>
            <a:off x="685800" y="2063396"/>
            <a:ext cx="5300221" cy="3311189"/>
          </a:xfrm>
        </p:spPr>
        <p:txBody>
          <a:bodyPr>
            <a:normAutofit lnSpcReduction="10000"/>
          </a:bodyPr>
          <a:lstStyle/>
          <a:p>
            <a:pPr marL="0" indent="0" algn="just">
              <a:buNone/>
            </a:pPr>
            <a:r>
              <a:rPr lang="ru-RU" dirty="0">
                <a:latin typeface="Bahnschrift SemiBold Condensed" panose="020B0502040204020203" pitchFamily="34" charset="0"/>
              </a:rPr>
              <a:t>Когда называют имя Николая Игнатьевича Трофимова, невольно всплывают в памяти строки стихотворения-песни Марка Лисянского : «Мы запомним суровую осень Скрежет танков и отблеск штыков. И в веках будут жить двадцать восемь Самых храбрых твоих сынов».</a:t>
            </a:r>
          </a:p>
        </p:txBody>
      </p:sp>
      <p:pic>
        <p:nvPicPr>
          <p:cNvPr id="7" name="Рисунок 6">
            <a:extLst>
              <a:ext uri="{FF2B5EF4-FFF2-40B4-BE49-F238E27FC236}">
                <a16:creationId xmlns:a16="http://schemas.microsoft.com/office/drawing/2014/main" xmlns="" id="{3D7E2487-E4AB-4E1A-9013-977CD6BA6F44}"/>
              </a:ext>
            </a:extLst>
          </p:cNvPr>
          <p:cNvPicPr>
            <a:picLocks noChangeAspect="1"/>
          </p:cNvPicPr>
          <p:nvPr/>
        </p:nvPicPr>
        <p:blipFill>
          <a:blip r:embed="rId2"/>
          <a:stretch>
            <a:fillRect/>
          </a:stretch>
        </p:blipFill>
        <p:spPr>
          <a:xfrm>
            <a:off x="7070103" y="1717371"/>
            <a:ext cx="2582502" cy="3734464"/>
          </a:xfrm>
          <a:prstGeom prst="rect">
            <a:avLst/>
          </a:prstGeom>
        </p:spPr>
      </p:pic>
    </p:spTree>
    <p:extLst>
      <p:ext uri="{BB962C8B-B14F-4D97-AF65-F5344CB8AC3E}">
        <p14:creationId xmlns:p14="http://schemas.microsoft.com/office/powerpoint/2010/main" val="2102794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BF6C5119-D881-4B21-85F6-1EA2B7042BF3}"/>
              </a:ext>
            </a:extLst>
          </p:cNvPr>
          <p:cNvSpPr>
            <a:spLocks noGrp="1"/>
          </p:cNvSpPr>
          <p:nvPr>
            <p:ph sz="quarter" idx="13"/>
          </p:nvPr>
        </p:nvSpPr>
        <p:spPr>
          <a:xfrm>
            <a:off x="704654" y="1036949"/>
            <a:ext cx="10394707" cy="3753175"/>
          </a:xfrm>
        </p:spPr>
        <p:txBody>
          <a:bodyPr>
            <a:normAutofit fontScale="85000" lnSpcReduction="10000"/>
          </a:bodyPr>
          <a:lstStyle/>
          <a:p>
            <a:pPr marL="0" indent="0" algn="just">
              <a:buNone/>
            </a:pPr>
            <a:r>
              <a:rPr lang="ru-RU" sz="2400" dirty="0">
                <a:latin typeface="Bahnschrift SemiBold Condensed" panose="020B0502040204020203" pitchFamily="34" charset="0"/>
              </a:rPr>
              <a:t>Среди множества бессмертных дел, совершенных на полях битвы за Москву особо выделился подвиг двадцати восьми панфиловцев. 15 ноября 1941 года они, забыв об усталости, готовили к обороне новый рубеж, который впоследствии будет назван советским народом рубежом бессмертия. В бою у разъезда Дубосеково в числе двадцати восьми гвардейцев погиб и наш земляк - Николай Игнатьевич Трофимов.</a:t>
            </a:r>
          </a:p>
          <a:p>
            <a:pPr marL="0" indent="0" algn="just">
              <a:buNone/>
            </a:pPr>
            <a:endParaRPr lang="ru-RU" sz="2400" dirty="0">
              <a:latin typeface="Bahnschrift SemiBold Condensed" panose="020B0502040204020203" pitchFamily="34" charset="0"/>
            </a:endParaRPr>
          </a:p>
          <a:p>
            <a:pPr marL="0" indent="0" algn="just">
              <a:buNone/>
            </a:pPr>
            <a:r>
              <a:rPr lang="ru-RU" sz="2400" dirty="0">
                <a:latin typeface="Bahnschrift SemiBold Condensed" panose="020B0502040204020203" pitchFamily="34" charset="0"/>
              </a:rPr>
              <a:t>В 1941 году его призвали защищать Родину от фашистской Германии. Служил рядовым 1075-го полка 8-й гвардейской стрелковой дивизии.</a:t>
            </a:r>
          </a:p>
        </p:txBody>
      </p:sp>
    </p:spTree>
    <p:extLst>
      <p:ext uri="{BB962C8B-B14F-4D97-AF65-F5344CB8AC3E}">
        <p14:creationId xmlns:p14="http://schemas.microsoft.com/office/powerpoint/2010/main" val="1581080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a:extLst>
              <a:ext uri="{FF2B5EF4-FFF2-40B4-BE49-F238E27FC236}">
                <a16:creationId xmlns:a16="http://schemas.microsoft.com/office/drawing/2014/main" xmlns="" id="{70C3438B-DB23-4A82-B510-752242F3D42F}"/>
              </a:ext>
            </a:extLst>
          </p:cNvPr>
          <p:cNvPicPr>
            <a:picLocks noGrp="1" noChangeAspect="1"/>
          </p:cNvPicPr>
          <p:nvPr>
            <p:ph sz="quarter" idx="13"/>
          </p:nvPr>
        </p:nvPicPr>
        <p:blipFill>
          <a:blip r:embed="rId2"/>
          <a:stretch>
            <a:fillRect/>
          </a:stretch>
        </p:blipFill>
        <p:spPr>
          <a:xfrm>
            <a:off x="725379" y="618041"/>
            <a:ext cx="5086537" cy="4434825"/>
          </a:xfrm>
          <a:prstGeom prst="rect">
            <a:avLst/>
          </a:prstGeom>
        </p:spPr>
      </p:pic>
      <p:sp>
        <p:nvSpPr>
          <p:cNvPr id="6" name="Объект 5">
            <a:extLst>
              <a:ext uri="{FF2B5EF4-FFF2-40B4-BE49-F238E27FC236}">
                <a16:creationId xmlns:a16="http://schemas.microsoft.com/office/drawing/2014/main" xmlns="" id="{449E854A-1E70-45AD-868D-0FCD67185EA0}"/>
              </a:ext>
            </a:extLst>
          </p:cNvPr>
          <p:cNvSpPr>
            <a:spLocks noGrp="1"/>
          </p:cNvSpPr>
          <p:nvPr>
            <p:ph sz="quarter" idx="14"/>
          </p:nvPr>
        </p:nvSpPr>
        <p:spPr>
          <a:xfrm>
            <a:off x="6096000" y="2063396"/>
            <a:ext cx="5086538" cy="3311189"/>
          </a:xfrm>
        </p:spPr>
        <p:txBody>
          <a:bodyPr/>
          <a:lstStyle/>
          <a:p>
            <a:pPr marL="0" indent="0" algn="just">
              <a:buNone/>
            </a:pPr>
            <a:r>
              <a:rPr lang="ru-RU" dirty="0">
                <a:latin typeface="Bahnschrift SemiBold Condensed" panose="020B0502040204020203" pitchFamily="34" charset="0"/>
              </a:rPr>
              <a:t>Имя Н. И. Трофимова высечено на плите мемориального комплекса «Воинам-сибирякам».</a:t>
            </a:r>
          </a:p>
          <a:p>
            <a:pPr marL="0" indent="0" algn="just">
              <a:buNone/>
            </a:pPr>
            <a:r>
              <a:rPr lang="ru-RU" dirty="0">
                <a:latin typeface="Bahnschrift SemiBold Condensed" panose="020B0502040204020203" pitchFamily="34" charset="0"/>
              </a:rPr>
              <a:t>Мемориальный комплекс «Воинам-сибирякам», Ленино-</a:t>
            </a:r>
            <a:r>
              <a:rPr lang="ru-RU" dirty="0" err="1">
                <a:latin typeface="Bahnschrift SemiBold Condensed" panose="020B0502040204020203" pitchFamily="34" charset="0"/>
              </a:rPr>
              <a:t>Снегирёвский</a:t>
            </a:r>
            <a:r>
              <a:rPr lang="ru-RU" dirty="0">
                <a:latin typeface="Bahnschrift SemiBold Condensed" panose="020B0502040204020203" pitchFamily="34" charset="0"/>
              </a:rPr>
              <a:t> военно-исторический музей.</a:t>
            </a:r>
          </a:p>
        </p:txBody>
      </p:sp>
      <p:sp>
        <p:nvSpPr>
          <p:cNvPr id="2" name="Прямоугольник 1">
            <a:extLst>
              <a:ext uri="{FF2B5EF4-FFF2-40B4-BE49-F238E27FC236}">
                <a16:creationId xmlns:a16="http://schemas.microsoft.com/office/drawing/2014/main" xmlns="" id="{251DC7CB-B3D2-4B4D-960D-69D292BCE600}"/>
              </a:ext>
            </a:extLst>
          </p:cNvPr>
          <p:cNvSpPr/>
          <p:nvPr/>
        </p:nvSpPr>
        <p:spPr>
          <a:xfrm>
            <a:off x="3048000" y="5669925"/>
            <a:ext cx="6096000" cy="646331"/>
          </a:xfrm>
          <a:prstGeom prst="rect">
            <a:avLst/>
          </a:prstGeom>
        </p:spPr>
        <p:txBody>
          <a:bodyPr>
            <a:spAutoFit/>
          </a:bodyPr>
          <a:lstStyle/>
          <a:p>
            <a:pPr algn="ctr"/>
            <a:r>
              <a:rPr lang="ru-RU" dirty="0">
                <a:solidFill>
                  <a:schemeClr val="bg1"/>
                </a:solidFill>
                <a:latin typeface="Bahnschrift SemiBold Condensed" panose="020B0502040204020203" pitchFamily="34" charset="0"/>
              </a:rPr>
              <a:t>МЕМОРИАЛЬНЫЙ КОМПЛЕКС «ВОИНАМ-СИБИРЯКАМ», ЛЕНИНО-СНЕГИРЁВСКИЙ ВОЕННО-ИСТОРИЧЕСКИЙ МУЗЕЙ</a:t>
            </a:r>
          </a:p>
        </p:txBody>
      </p:sp>
    </p:spTree>
    <p:extLst>
      <p:ext uri="{BB962C8B-B14F-4D97-AF65-F5344CB8AC3E}">
        <p14:creationId xmlns:p14="http://schemas.microsoft.com/office/powerpoint/2010/main" val="878886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a:extLst>
              <a:ext uri="{FF2B5EF4-FFF2-40B4-BE49-F238E27FC236}">
                <a16:creationId xmlns:a16="http://schemas.microsoft.com/office/drawing/2014/main" xmlns="" id="{AD97140F-0EE5-4EA2-93D5-BB7938B4444A}"/>
              </a:ext>
            </a:extLst>
          </p:cNvPr>
          <p:cNvPicPr>
            <a:picLocks noGrp="1" noChangeAspect="1"/>
          </p:cNvPicPr>
          <p:nvPr>
            <p:ph sz="quarter" idx="13"/>
          </p:nvPr>
        </p:nvPicPr>
        <p:blipFill>
          <a:blip r:embed="rId2"/>
          <a:stretch>
            <a:fillRect/>
          </a:stretch>
        </p:blipFill>
        <p:spPr>
          <a:xfrm>
            <a:off x="2679539" y="245099"/>
            <a:ext cx="6832919" cy="5064190"/>
          </a:xfrm>
          <a:prstGeom prst="rect">
            <a:avLst/>
          </a:prstGeom>
        </p:spPr>
      </p:pic>
      <p:sp>
        <p:nvSpPr>
          <p:cNvPr id="8" name="Прямоугольник 7">
            <a:extLst>
              <a:ext uri="{FF2B5EF4-FFF2-40B4-BE49-F238E27FC236}">
                <a16:creationId xmlns:a16="http://schemas.microsoft.com/office/drawing/2014/main" xmlns="" id="{19B9D807-48F4-4377-8852-15AFD04F1CA6}"/>
              </a:ext>
            </a:extLst>
          </p:cNvPr>
          <p:cNvSpPr/>
          <p:nvPr/>
        </p:nvSpPr>
        <p:spPr>
          <a:xfrm>
            <a:off x="3047998" y="5651072"/>
            <a:ext cx="6096000" cy="646331"/>
          </a:xfrm>
          <a:prstGeom prst="rect">
            <a:avLst/>
          </a:prstGeom>
        </p:spPr>
        <p:txBody>
          <a:bodyPr>
            <a:spAutoFit/>
          </a:bodyPr>
          <a:lstStyle/>
          <a:p>
            <a:pPr algn="ctr"/>
            <a:r>
              <a:rPr lang="ru-RU" dirty="0">
                <a:solidFill>
                  <a:schemeClr val="bg1"/>
                </a:solidFill>
                <a:latin typeface="Bahnschrift SemiBold Condensed" panose="020B0502040204020203" pitchFamily="34" charset="0"/>
              </a:rPr>
              <a:t>«ПОДВИГ 28 ГЕРОЕВ-ПАНФИЛОВЦЕВ» 1942 Г. </a:t>
            </a:r>
          </a:p>
          <a:p>
            <a:pPr algn="ctr"/>
            <a:r>
              <a:rPr lang="ru-RU" dirty="0">
                <a:solidFill>
                  <a:schemeClr val="bg1"/>
                </a:solidFill>
                <a:latin typeface="Bahnschrift SemiBold Condensed" panose="020B0502040204020203" pitchFamily="34" charset="0"/>
              </a:rPr>
              <a:t>ДМИТРИЯ КОНСТАНТИНОВИЧА МОЧАЛЬСКОГО</a:t>
            </a:r>
          </a:p>
        </p:txBody>
      </p:sp>
    </p:spTree>
    <p:extLst>
      <p:ext uri="{BB962C8B-B14F-4D97-AF65-F5344CB8AC3E}">
        <p14:creationId xmlns:p14="http://schemas.microsoft.com/office/powerpoint/2010/main" val="809647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41E0AF2-23E2-4AB7-87D0-96F915257B6B}"/>
              </a:ext>
            </a:extLst>
          </p:cNvPr>
          <p:cNvSpPr>
            <a:spLocks noGrp="1"/>
          </p:cNvSpPr>
          <p:nvPr>
            <p:ph sz="quarter" idx="13"/>
          </p:nvPr>
        </p:nvSpPr>
        <p:spPr>
          <a:xfrm>
            <a:off x="685800" y="612742"/>
            <a:ext cx="10394707" cy="4761843"/>
          </a:xfrm>
        </p:spPr>
        <p:txBody>
          <a:bodyPr>
            <a:normAutofit fontScale="92500" lnSpcReduction="20000"/>
          </a:bodyPr>
          <a:lstStyle/>
          <a:p>
            <a:pPr marL="0" indent="0" algn="just">
              <a:buNone/>
            </a:pPr>
            <a:r>
              <a:rPr lang="ru-RU" sz="2400" dirty="0">
                <a:latin typeface="Bahnschrift SemiBold Condensed" panose="020B0502040204020203" pitchFamily="34" charset="0"/>
              </a:rPr>
              <a:t>В газете «Алтайская правда» за 5 декабря 1961 года опубликованы воспоминания Григория Шемякина, участника битвы за Москву: «Участок обороны – высота 241 - разъезд Дубосеково занимал наш взвод под командованием . Было нас двадцать восемь, и приняли мы удар пятидесяти неприятельских танков. Уже с утра 16 ноября на нашу позицию с воздуха посыпались бомбы. Взрывы грохотали один за другим. Противник бросил на нас двадцать восемь танков и большую группу автоматчиков… Четыре часа длился бой. Поредели наши ряды. , Григорий Петренко». Указом Президиума Верховного Совета СССР от 01.01.01 года присвоено звание Героя Советского Союза. Ныне его именем названа одна из улиц города в Приобском районе.</a:t>
            </a:r>
          </a:p>
        </p:txBody>
      </p:sp>
    </p:spTree>
    <p:extLst>
      <p:ext uri="{BB962C8B-B14F-4D97-AF65-F5344CB8AC3E}">
        <p14:creationId xmlns:p14="http://schemas.microsoft.com/office/powerpoint/2010/main" val="3579530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xmlns="" id="{9D610DD8-43FE-440E-8BA7-1C0385B53704}"/>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762607" y="107574"/>
            <a:ext cx="4666786" cy="5324263"/>
          </a:xfrm>
        </p:spPr>
      </p:pic>
      <p:sp>
        <p:nvSpPr>
          <p:cNvPr id="6" name="Прямоугольник 5">
            <a:extLst>
              <a:ext uri="{FF2B5EF4-FFF2-40B4-BE49-F238E27FC236}">
                <a16:creationId xmlns:a16="http://schemas.microsoft.com/office/drawing/2014/main" xmlns="" id="{93716DB0-BD50-4C7A-BE2F-18E89A186543}"/>
              </a:ext>
            </a:extLst>
          </p:cNvPr>
          <p:cNvSpPr/>
          <p:nvPr/>
        </p:nvSpPr>
        <p:spPr>
          <a:xfrm>
            <a:off x="3399410" y="5799984"/>
            <a:ext cx="5393180" cy="369332"/>
          </a:xfrm>
          <a:prstGeom prst="rect">
            <a:avLst/>
          </a:prstGeom>
        </p:spPr>
        <p:txBody>
          <a:bodyPr wrap="square">
            <a:spAutoFit/>
          </a:bodyPr>
          <a:lstStyle/>
          <a:p>
            <a:pPr algn="ctr"/>
            <a:r>
              <a:rPr lang="ru-RU" dirty="0">
                <a:solidFill>
                  <a:schemeClr val="bg1"/>
                </a:solidFill>
                <a:latin typeface="Bahnschrift SemiBold Condensed" panose="020B0502040204020203" pitchFamily="34" charset="0"/>
              </a:rPr>
              <a:t>ГАЗЕТА «АЛТАЙСКАЯ ПРАВДА» ЗА 5 ДЕКАБРЯ 1961 </a:t>
            </a:r>
            <a:r>
              <a:rPr lang="ru-RU" dirty="0" smtClean="0">
                <a:solidFill>
                  <a:schemeClr val="bg1"/>
                </a:solidFill>
                <a:latin typeface="Bahnschrift SemiBold Condensed" panose="020B0502040204020203" pitchFamily="34" charset="0"/>
              </a:rPr>
              <a:t>Г.</a:t>
            </a:r>
            <a:endParaRPr lang="ru-RU" dirty="0">
              <a:solidFill>
                <a:schemeClr val="bg1"/>
              </a:solidFill>
              <a:latin typeface="Bahnschrift SemiBold Condensed" panose="020B0502040204020203" pitchFamily="34" charset="0"/>
            </a:endParaRPr>
          </a:p>
        </p:txBody>
      </p:sp>
    </p:spTree>
    <p:extLst>
      <p:ext uri="{BB962C8B-B14F-4D97-AF65-F5344CB8AC3E}">
        <p14:creationId xmlns:p14="http://schemas.microsoft.com/office/powerpoint/2010/main" val="3295512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3468ECB-C799-4E1F-B285-2719CC20DD6C}"/>
              </a:ext>
            </a:extLst>
          </p:cNvPr>
          <p:cNvSpPr>
            <a:spLocks noGrp="1"/>
          </p:cNvSpPr>
          <p:nvPr>
            <p:ph type="title"/>
          </p:nvPr>
        </p:nvSpPr>
        <p:spPr/>
        <p:txBody>
          <a:bodyPr/>
          <a:lstStyle/>
          <a:p>
            <a:r>
              <a:rPr lang="ru-RU" dirty="0"/>
              <a:t>Васильев Григорий Семёнович</a:t>
            </a:r>
          </a:p>
        </p:txBody>
      </p:sp>
      <p:sp>
        <p:nvSpPr>
          <p:cNvPr id="4" name="Объект 3">
            <a:extLst>
              <a:ext uri="{FF2B5EF4-FFF2-40B4-BE49-F238E27FC236}">
                <a16:creationId xmlns:a16="http://schemas.microsoft.com/office/drawing/2014/main" xmlns="" id="{3E431B5B-6EBB-4BB7-940D-39131BCDEC6E}"/>
              </a:ext>
            </a:extLst>
          </p:cNvPr>
          <p:cNvSpPr>
            <a:spLocks noGrp="1"/>
          </p:cNvSpPr>
          <p:nvPr>
            <p:ph sz="quarter" idx="13"/>
          </p:nvPr>
        </p:nvSpPr>
        <p:spPr>
          <a:xfrm>
            <a:off x="685799" y="2422689"/>
            <a:ext cx="5818695" cy="2951896"/>
          </a:xfrm>
        </p:spPr>
        <p:txBody>
          <a:bodyPr>
            <a:normAutofit lnSpcReduction="10000"/>
          </a:bodyPr>
          <a:lstStyle/>
          <a:p>
            <a:pPr marL="0" indent="0" algn="just">
              <a:buNone/>
            </a:pPr>
            <a:r>
              <a:rPr lang="ru-RU" dirty="0">
                <a:latin typeface="Bahnschrift SemiBold Condensed" panose="020B0502040204020203" pitchFamily="34" charset="0"/>
              </a:rPr>
              <a:t>Родился 22 сентября 1897 года в селе </a:t>
            </a:r>
            <a:r>
              <a:rPr lang="ru-RU" dirty="0" err="1">
                <a:latin typeface="Bahnschrift SemiBold Condensed" panose="020B0502040204020203" pitchFamily="34" charset="0"/>
              </a:rPr>
              <a:t>Ефремкино</a:t>
            </a:r>
            <a:r>
              <a:rPr lang="ru-RU" dirty="0">
                <a:latin typeface="Bahnschrift SemiBold Condensed" panose="020B0502040204020203" pitchFamily="34" charset="0"/>
              </a:rPr>
              <a:t> </a:t>
            </a:r>
            <a:r>
              <a:rPr lang="ru-RU" dirty="0" err="1">
                <a:latin typeface="Bahnschrift SemiBold Condensed" panose="020B0502040204020203" pitchFamily="34" charset="0"/>
              </a:rPr>
              <a:t>Кармаскалинского</a:t>
            </a:r>
            <a:r>
              <a:rPr lang="ru-RU" dirty="0">
                <a:latin typeface="Bahnschrift SemiBold Condensed" panose="020B0502040204020203" pitchFamily="34" charset="0"/>
              </a:rPr>
              <a:t> района Башкирии в крестьянской семье.</a:t>
            </a:r>
          </a:p>
          <a:p>
            <a:pPr marL="0" indent="0" algn="just">
              <a:buNone/>
            </a:pPr>
            <a:r>
              <a:rPr lang="ru-RU" dirty="0">
                <a:latin typeface="Bahnschrift SemiBold Condensed" panose="020B0502040204020203" pitchFamily="34" charset="0"/>
              </a:rPr>
              <a:t>Участник Великой Отечественной войны с июля 1942 года. Командовал 605-м стрелковым полком 232-й стрелковой дивизии, сформированной в Алтайском крае.</a:t>
            </a:r>
          </a:p>
        </p:txBody>
      </p:sp>
      <p:pic>
        <p:nvPicPr>
          <p:cNvPr id="6" name="Объект 5">
            <a:extLst>
              <a:ext uri="{FF2B5EF4-FFF2-40B4-BE49-F238E27FC236}">
                <a16:creationId xmlns:a16="http://schemas.microsoft.com/office/drawing/2014/main" xmlns="" id="{AC7D9C3D-7920-49DC-B9BD-0490F2317B79}"/>
              </a:ext>
            </a:extLst>
          </p:cNvPr>
          <p:cNvPicPr>
            <a:picLocks noGrp="1" noChangeAspect="1"/>
          </p:cNvPicPr>
          <p:nvPr>
            <p:ph sz="quarter" idx="14"/>
          </p:nvPr>
        </p:nvPicPr>
        <p:blipFill>
          <a:blip r:embed="rId2"/>
          <a:stretch>
            <a:fillRect/>
          </a:stretch>
        </p:blipFill>
        <p:spPr>
          <a:xfrm>
            <a:off x="7164371" y="1644340"/>
            <a:ext cx="2729977" cy="3818900"/>
          </a:xfrm>
          <a:prstGeom prst="rect">
            <a:avLst/>
          </a:prstGeom>
        </p:spPr>
      </p:pic>
    </p:spTree>
    <p:extLst>
      <p:ext uri="{BB962C8B-B14F-4D97-AF65-F5344CB8AC3E}">
        <p14:creationId xmlns:p14="http://schemas.microsoft.com/office/powerpoint/2010/main" val="21965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04F53058-7E75-4147-AD76-38C95CF69A7C}"/>
              </a:ext>
            </a:extLst>
          </p:cNvPr>
          <p:cNvSpPr>
            <a:spLocks noGrp="1"/>
          </p:cNvSpPr>
          <p:nvPr>
            <p:ph sz="quarter" idx="13"/>
          </p:nvPr>
        </p:nvSpPr>
        <p:spPr>
          <a:xfrm>
            <a:off x="704654" y="1262118"/>
            <a:ext cx="10394707" cy="3311189"/>
          </a:xfrm>
        </p:spPr>
        <p:txBody>
          <a:bodyPr>
            <a:normAutofit fontScale="77500" lnSpcReduction="20000"/>
          </a:bodyPr>
          <a:lstStyle/>
          <a:p>
            <a:pPr marL="0" indent="0" algn="just">
              <a:buNone/>
            </a:pPr>
            <a:r>
              <a:rPr lang="ru-RU" sz="2400" dirty="0">
                <a:latin typeface="Bahnschrift SemiBold Condensed" panose="020B0502040204020203" pitchFamily="34" charset="0"/>
              </a:rPr>
              <a:t>Весной 1942 года подполковник Григорий Семенович Васильев (родился в селе </a:t>
            </a:r>
            <a:r>
              <a:rPr lang="ru-RU" sz="2400" dirty="0" err="1">
                <a:latin typeface="Bahnschrift SemiBold Condensed" panose="020B0502040204020203" pitchFamily="34" charset="0"/>
              </a:rPr>
              <a:t>Ефремкино</a:t>
            </a:r>
            <a:r>
              <a:rPr lang="ru-RU" sz="2400" dirty="0">
                <a:latin typeface="Bahnschrift SemiBold Condensed" panose="020B0502040204020203" pitchFamily="34" charset="0"/>
              </a:rPr>
              <a:t> </a:t>
            </a:r>
            <a:r>
              <a:rPr lang="ru-RU" sz="2400" dirty="0" err="1">
                <a:latin typeface="Bahnschrift SemiBold Condensed" panose="020B0502040204020203" pitchFamily="34" charset="0"/>
              </a:rPr>
              <a:t>Кармаспальского</a:t>
            </a:r>
            <a:r>
              <a:rPr lang="ru-RU" sz="2400" dirty="0">
                <a:latin typeface="Bahnschrift SemiBold Condensed" panose="020B0502040204020203" pitchFamily="34" charset="0"/>
              </a:rPr>
              <a:t> района Башкирской республики в 1897 году) отбыл на фронт в качестве командира сформированного им стрелкового полка 232-й стрелковой дивизии. В июле 1942 года под Воронежем сложилась тяжелая обстановка. Немцы прорвали фронт. Прибывшая из Сибири 232-я стрелковая дивизия заняла оборону в полосе 78 км. «Солдат солдата не видел»,- вспоминали участники тех боев. Частей усиления дивизия не получила. Инженерное оборудование позиций делали на ходу. Фланги дивизий были обнажены. В таких условиях сибиряки приняли первый бой. На них обрушились до пяти немецких полнокровных дивизий, сотни танков, самолетов.</a:t>
            </a:r>
          </a:p>
        </p:txBody>
      </p:sp>
    </p:spTree>
    <p:extLst>
      <p:ext uri="{BB962C8B-B14F-4D97-AF65-F5344CB8AC3E}">
        <p14:creationId xmlns:p14="http://schemas.microsoft.com/office/powerpoint/2010/main" val="3957617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6C9251F6-53B3-4338-A566-C767DFC96C92}"/>
              </a:ext>
            </a:extLst>
          </p:cNvPr>
          <p:cNvPicPr>
            <a:picLocks noChangeAspect="1"/>
          </p:cNvPicPr>
          <p:nvPr/>
        </p:nvPicPr>
        <p:blipFill>
          <a:blip r:embed="rId2"/>
          <a:stretch>
            <a:fillRect/>
          </a:stretch>
        </p:blipFill>
        <p:spPr>
          <a:xfrm>
            <a:off x="1214977" y="609600"/>
            <a:ext cx="1428750" cy="2819400"/>
          </a:xfrm>
          <a:prstGeom prst="rect">
            <a:avLst/>
          </a:prstGeom>
        </p:spPr>
      </p:pic>
      <p:sp>
        <p:nvSpPr>
          <p:cNvPr id="5" name="Прямоугольник 4">
            <a:extLst>
              <a:ext uri="{FF2B5EF4-FFF2-40B4-BE49-F238E27FC236}">
                <a16:creationId xmlns:a16="http://schemas.microsoft.com/office/drawing/2014/main" xmlns="" id="{0D9D1FEC-7519-4127-9244-F05E3DC40605}"/>
              </a:ext>
            </a:extLst>
          </p:cNvPr>
          <p:cNvSpPr/>
          <p:nvPr/>
        </p:nvSpPr>
        <p:spPr>
          <a:xfrm>
            <a:off x="732550" y="3574272"/>
            <a:ext cx="2393604" cy="369332"/>
          </a:xfrm>
          <a:prstGeom prst="rect">
            <a:avLst/>
          </a:prstGeom>
        </p:spPr>
        <p:txBody>
          <a:bodyPr wrap="none">
            <a:spAutoFit/>
          </a:bodyPr>
          <a:lstStyle/>
          <a:p>
            <a:r>
              <a:rPr lang="ru-RU" dirty="0">
                <a:latin typeface="Bahnschrift SemiBold Condensed" panose="020B0502040204020203" pitchFamily="34" charset="0"/>
              </a:rPr>
              <a:t>МЕДАЛЬ «ЗОЛОТАЯ ЗВЕЗДА»</a:t>
            </a:r>
          </a:p>
        </p:txBody>
      </p:sp>
      <p:pic>
        <p:nvPicPr>
          <p:cNvPr id="1026" name="Picture 2">
            <a:extLst>
              <a:ext uri="{FF2B5EF4-FFF2-40B4-BE49-F238E27FC236}">
                <a16:creationId xmlns:a16="http://schemas.microsoft.com/office/drawing/2014/main" xmlns="" id="{099CD73A-B8EC-4C6F-8B04-2E3A89B266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4677" y="581025"/>
            <a:ext cx="1428750" cy="2847975"/>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a:extLst>
              <a:ext uri="{FF2B5EF4-FFF2-40B4-BE49-F238E27FC236}">
                <a16:creationId xmlns:a16="http://schemas.microsoft.com/office/drawing/2014/main" xmlns="" id="{3091F39A-8567-4540-8612-940C1AC5D749}"/>
              </a:ext>
            </a:extLst>
          </p:cNvPr>
          <p:cNvSpPr/>
          <p:nvPr/>
        </p:nvSpPr>
        <p:spPr>
          <a:xfrm>
            <a:off x="4396851" y="3574272"/>
            <a:ext cx="1324402" cy="369332"/>
          </a:xfrm>
          <a:prstGeom prst="rect">
            <a:avLst/>
          </a:prstGeom>
        </p:spPr>
        <p:txBody>
          <a:bodyPr wrap="none">
            <a:spAutoFit/>
          </a:bodyPr>
          <a:lstStyle/>
          <a:p>
            <a:r>
              <a:rPr lang="ru-RU" dirty="0">
                <a:latin typeface="Bahnschrift SemiBold Condensed" panose="020B0502040204020203" pitchFamily="34" charset="0"/>
              </a:rPr>
              <a:t>ОРДЕН ЛЕНИНА</a:t>
            </a:r>
          </a:p>
        </p:txBody>
      </p:sp>
      <p:pic>
        <p:nvPicPr>
          <p:cNvPr id="1028" name="Picture 4">
            <a:extLst>
              <a:ext uri="{FF2B5EF4-FFF2-40B4-BE49-F238E27FC236}">
                <a16:creationId xmlns:a16="http://schemas.microsoft.com/office/drawing/2014/main" xmlns="" id="{8E3F9508-0785-41AA-BF97-4B1407AB32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7199" y="2019300"/>
            <a:ext cx="1381125" cy="2847975"/>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xmlns="" id="{31F7C2FB-BB1E-4FBC-B609-8747DCBC6F3D}"/>
              </a:ext>
            </a:extLst>
          </p:cNvPr>
          <p:cNvSpPr/>
          <p:nvPr/>
        </p:nvSpPr>
        <p:spPr>
          <a:xfrm>
            <a:off x="4702630" y="4682609"/>
            <a:ext cx="2528456" cy="646331"/>
          </a:xfrm>
          <a:prstGeom prst="rect">
            <a:avLst/>
          </a:prstGeom>
        </p:spPr>
        <p:txBody>
          <a:bodyPr wrap="square">
            <a:spAutoFit/>
          </a:bodyPr>
          <a:lstStyle/>
          <a:p>
            <a:r>
              <a:rPr lang="ru-RU" dirty="0">
                <a:latin typeface="Bahnschrift SemiBold Condensed" panose="020B0502040204020203" pitchFamily="34" charset="0"/>
              </a:rPr>
              <a:t>ОРДЕН КРАСНОГО ЗНАМЕНИ</a:t>
            </a:r>
          </a:p>
        </p:txBody>
      </p:sp>
      <p:pic>
        <p:nvPicPr>
          <p:cNvPr id="9" name="Рисунок 8">
            <a:extLst>
              <a:ext uri="{FF2B5EF4-FFF2-40B4-BE49-F238E27FC236}">
                <a16:creationId xmlns:a16="http://schemas.microsoft.com/office/drawing/2014/main" xmlns="" id="{67625956-13EA-4B96-AC43-FEA6FEA2E865}"/>
              </a:ext>
            </a:extLst>
          </p:cNvPr>
          <p:cNvPicPr>
            <a:picLocks noChangeAspect="1"/>
          </p:cNvPicPr>
          <p:nvPr/>
        </p:nvPicPr>
        <p:blipFill>
          <a:blip r:embed="rId5"/>
          <a:stretch>
            <a:fillRect/>
          </a:stretch>
        </p:blipFill>
        <p:spPr>
          <a:xfrm>
            <a:off x="9108521" y="2019300"/>
            <a:ext cx="1610036" cy="2847976"/>
          </a:xfrm>
          <a:prstGeom prst="rect">
            <a:avLst/>
          </a:prstGeom>
        </p:spPr>
      </p:pic>
      <p:sp>
        <p:nvSpPr>
          <p:cNvPr id="10" name="Прямоугольник 9">
            <a:extLst>
              <a:ext uri="{FF2B5EF4-FFF2-40B4-BE49-F238E27FC236}">
                <a16:creationId xmlns:a16="http://schemas.microsoft.com/office/drawing/2014/main" xmlns="" id="{CA15C10E-4639-405E-8332-1EE317D3FC8A}"/>
              </a:ext>
            </a:extLst>
          </p:cNvPr>
          <p:cNvSpPr/>
          <p:nvPr/>
        </p:nvSpPr>
        <p:spPr>
          <a:xfrm>
            <a:off x="8485378" y="4889173"/>
            <a:ext cx="2856322" cy="646331"/>
          </a:xfrm>
          <a:prstGeom prst="rect">
            <a:avLst/>
          </a:prstGeom>
        </p:spPr>
        <p:txBody>
          <a:bodyPr wrap="square">
            <a:spAutoFit/>
          </a:bodyPr>
          <a:lstStyle/>
          <a:p>
            <a:pPr algn="ctr"/>
            <a:r>
              <a:rPr lang="ru-RU" sz="1200" dirty="0">
                <a:latin typeface="Bahnschrift SemiBold Condensed" panose="020B0502040204020203" pitchFamily="34" charset="0"/>
              </a:rPr>
              <a:t>ЮБИЛЕЙНАЯ МЕДАЛЬ</a:t>
            </a:r>
          </a:p>
          <a:p>
            <a:pPr algn="ctr"/>
            <a:r>
              <a:rPr lang="ru-RU" sz="1200" dirty="0">
                <a:latin typeface="Bahnschrift SemiBold Condensed" panose="020B0502040204020203" pitchFamily="34" charset="0"/>
              </a:rPr>
              <a:t>«XX ЛЕТ РАБОЧЕ-КРЕСТЬЯНСКОЙ КРАСНОЙ АРМИИ»</a:t>
            </a:r>
          </a:p>
        </p:txBody>
      </p:sp>
      <p:sp>
        <p:nvSpPr>
          <p:cNvPr id="2" name="Прямоугольник 1">
            <a:extLst>
              <a:ext uri="{FF2B5EF4-FFF2-40B4-BE49-F238E27FC236}">
                <a16:creationId xmlns:a16="http://schemas.microsoft.com/office/drawing/2014/main" xmlns="" id="{2D761CD1-2C03-4654-B22B-6679C7791441}"/>
              </a:ext>
            </a:extLst>
          </p:cNvPr>
          <p:cNvSpPr/>
          <p:nvPr/>
        </p:nvSpPr>
        <p:spPr>
          <a:xfrm>
            <a:off x="4068040" y="5775668"/>
            <a:ext cx="4055919" cy="400110"/>
          </a:xfrm>
          <a:prstGeom prst="rect">
            <a:avLst/>
          </a:prstGeom>
        </p:spPr>
        <p:txBody>
          <a:bodyPr wrap="none">
            <a:spAutoFit/>
          </a:bodyPr>
          <a:lstStyle/>
          <a:p>
            <a:r>
              <a:rPr lang="ru-RU" sz="2000" dirty="0">
                <a:solidFill>
                  <a:schemeClr val="bg1"/>
                </a:solidFill>
                <a:latin typeface="Bahnschrift SemiBold Condensed" panose="020B0502040204020203" pitchFamily="34" charset="0"/>
              </a:rPr>
              <a:t>НАГРАДЫ ВАСИЛЬЕВА ГРИГОРИЯ СЕМЁНОВИЧА</a:t>
            </a:r>
          </a:p>
        </p:txBody>
      </p:sp>
    </p:spTree>
    <p:extLst>
      <p:ext uri="{BB962C8B-B14F-4D97-AF65-F5344CB8AC3E}">
        <p14:creationId xmlns:p14="http://schemas.microsoft.com/office/powerpoint/2010/main" val="1519535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4C755161-09CE-478B-A8DD-BE8D69BC1456}"/>
              </a:ext>
            </a:extLst>
          </p:cNvPr>
          <p:cNvSpPr>
            <a:spLocks noGrp="1"/>
          </p:cNvSpPr>
          <p:nvPr>
            <p:ph sz="quarter" idx="13"/>
          </p:nvPr>
        </p:nvSpPr>
        <p:spPr>
          <a:xfrm>
            <a:off x="704654" y="1328105"/>
            <a:ext cx="10394707" cy="3311189"/>
          </a:xfrm>
        </p:spPr>
        <p:txBody>
          <a:bodyPr>
            <a:normAutofit fontScale="85000" lnSpcReduction="10000"/>
          </a:bodyPr>
          <a:lstStyle/>
          <a:p>
            <a:pPr marL="0" indent="0" algn="just">
              <a:buNone/>
            </a:pPr>
            <a:r>
              <a:rPr lang="ru-RU" sz="2400" dirty="0">
                <a:latin typeface="Bahnschrift SemiBold Condensed" panose="020B0502040204020203" pitchFamily="34" charset="0"/>
              </a:rPr>
              <a:t>«… Находясь в обороне, подполковник внимательно, кропотливо учил командиров и бойцов упорству в обороне, каждый день лично проверял несение службы в окопах. Являясь бесстрашным, служил постоянным примером храбрости». В одном из боев, под селом Нижнее-Турово, 23 января 1943 года подполковник Васильев погиб, напоровшись на засаду. На месте его гибели после войны установлен памятник. 23 апреля 1943 года подполковнику было посмертно присвоено звание Героя Советского Союза. Теперь его имя носит одна из главных улиц города в Приобском районе.</a:t>
            </a:r>
          </a:p>
        </p:txBody>
      </p:sp>
    </p:spTree>
    <p:extLst>
      <p:ext uri="{BB962C8B-B14F-4D97-AF65-F5344CB8AC3E}">
        <p14:creationId xmlns:p14="http://schemas.microsoft.com/office/powerpoint/2010/main" val="2045149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1B406028-912E-4DA7-86AA-6B38A78C0D13}"/>
              </a:ext>
            </a:extLst>
          </p:cNvPr>
          <p:cNvSpPr>
            <a:spLocks noGrp="1"/>
          </p:cNvSpPr>
          <p:nvPr>
            <p:ph sz="quarter" idx="13"/>
          </p:nvPr>
        </p:nvSpPr>
        <p:spPr>
          <a:xfrm>
            <a:off x="657520" y="1290398"/>
            <a:ext cx="10394707" cy="3311189"/>
          </a:xfrm>
        </p:spPr>
        <p:txBody>
          <a:bodyPr>
            <a:normAutofit lnSpcReduction="10000"/>
          </a:bodyPr>
          <a:lstStyle/>
          <a:p>
            <a:pPr marL="0" indent="0" algn="just">
              <a:buNone/>
            </a:pPr>
            <a:r>
              <a:rPr lang="ru-RU" sz="2400" dirty="0">
                <a:latin typeface="Bahnschrift SemiBold Condensed" panose="020B0502040204020203" pitchFamily="34" charset="0"/>
              </a:rPr>
              <a:t>В молдавском селе </a:t>
            </a:r>
            <a:r>
              <a:rPr lang="ru-RU" sz="2400" dirty="0" err="1">
                <a:latin typeface="Bahnschrift SemiBold Condensed" panose="020B0502040204020203" pitchFamily="34" charset="0"/>
              </a:rPr>
              <a:t>Сесены</a:t>
            </a:r>
            <a:r>
              <a:rPr lang="ru-RU" sz="2400" dirty="0">
                <a:latin typeface="Bahnschrift SemiBold Condensed" panose="020B0502040204020203" pitchFamily="34" charset="0"/>
              </a:rPr>
              <a:t> </a:t>
            </a:r>
            <a:r>
              <a:rPr lang="ru-RU" sz="2400" dirty="0" err="1">
                <a:latin typeface="Bahnschrift SemiBold Condensed" panose="020B0502040204020203" pitchFamily="34" charset="0"/>
              </a:rPr>
              <a:t>Калашарского</a:t>
            </a:r>
            <a:r>
              <a:rPr lang="ru-RU" sz="2400" dirty="0">
                <a:latin typeface="Bahnschrift SemiBold Condensed" panose="020B0502040204020203" pitchFamily="34" charset="0"/>
              </a:rPr>
              <a:t> района есть памятник героям войны. На нем написано: «Под этой каменной плитой покоится прах мужественных борцов партизанских отрядов «Журналист» и имени Фрунзе, которые покрыли себя немеркнущей славой в жестокой борьбе с фашистами на тропах Кодр весной 1944 года». Среди 27 фамилий значиться: «Валя Максимова, комсомолка, радистка с Алтая».</a:t>
            </a:r>
          </a:p>
        </p:txBody>
      </p:sp>
    </p:spTree>
    <p:extLst>
      <p:ext uri="{BB962C8B-B14F-4D97-AF65-F5344CB8AC3E}">
        <p14:creationId xmlns:p14="http://schemas.microsoft.com/office/powerpoint/2010/main" val="3238323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xmlns="" id="{5238E9CF-91F3-4A57-BE25-B30F2B746083}"/>
              </a:ext>
            </a:extLst>
          </p:cNvPr>
          <p:cNvPicPr>
            <a:picLocks noGrp="1" noChangeAspect="1"/>
          </p:cNvPicPr>
          <p:nvPr>
            <p:ph sz="quarter" idx="13"/>
          </p:nvPr>
        </p:nvPicPr>
        <p:blipFill>
          <a:blip r:embed="rId2"/>
          <a:stretch>
            <a:fillRect/>
          </a:stretch>
        </p:blipFill>
        <p:spPr>
          <a:xfrm>
            <a:off x="2080979" y="185254"/>
            <a:ext cx="8030039" cy="5348007"/>
          </a:xfrm>
          <a:prstGeom prst="rect">
            <a:avLst/>
          </a:prstGeom>
        </p:spPr>
      </p:pic>
      <p:sp>
        <p:nvSpPr>
          <p:cNvPr id="5" name="Прямоугольник 4">
            <a:extLst>
              <a:ext uri="{FF2B5EF4-FFF2-40B4-BE49-F238E27FC236}">
                <a16:creationId xmlns:a16="http://schemas.microsoft.com/office/drawing/2014/main" xmlns="" id="{667C075B-77C9-41A2-9A32-483B9E3CEF49}"/>
              </a:ext>
            </a:extLst>
          </p:cNvPr>
          <p:cNvSpPr/>
          <p:nvPr/>
        </p:nvSpPr>
        <p:spPr>
          <a:xfrm>
            <a:off x="2633218" y="5651073"/>
            <a:ext cx="6925559" cy="707886"/>
          </a:xfrm>
          <a:prstGeom prst="rect">
            <a:avLst/>
          </a:prstGeom>
        </p:spPr>
        <p:txBody>
          <a:bodyPr wrap="square">
            <a:spAutoFit/>
          </a:bodyPr>
          <a:lstStyle/>
          <a:p>
            <a:pPr algn="ctr"/>
            <a:r>
              <a:rPr lang="ru-RU" sz="2000" dirty="0">
                <a:solidFill>
                  <a:schemeClr val="bg1"/>
                </a:solidFill>
                <a:latin typeface="Bahnschrift SemiBold Condensed" panose="020B0502040204020203" pitchFamily="34" charset="0"/>
              </a:rPr>
              <a:t>ПАМЯТНИК ГЕРОЯМ ВОЙНЫ В МОЛДАВСКОМ СЕЛЕ СЕСЕНЫ </a:t>
            </a:r>
          </a:p>
          <a:p>
            <a:pPr algn="ctr"/>
            <a:r>
              <a:rPr lang="ru-RU" sz="2000" dirty="0">
                <a:solidFill>
                  <a:schemeClr val="bg1"/>
                </a:solidFill>
                <a:latin typeface="Bahnschrift SemiBold Condensed" panose="020B0502040204020203" pitchFamily="34" charset="0"/>
              </a:rPr>
              <a:t>КАЛАШАРСКОГО РАЙОНА</a:t>
            </a:r>
          </a:p>
        </p:txBody>
      </p:sp>
    </p:spTree>
    <p:extLst>
      <p:ext uri="{BB962C8B-B14F-4D97-AF65-F5344CB8AC3E}">
        <p14:creationId xmlns:p14="http://schemas.microsoft.com/office/powerpoint/2010/main" val="1168388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6BE02D78-0DA8-4E52-83F2-F1682761FA3C}"/>
              </a:ext>
            </a:extLst>
          </p:cNvPr>
          <p:cNvSpPr>
            <a:spLocks noGrp="1"/>
          </p:cNvSpPr>
          <p:nvPr>
            <p:ph type="title"/>
          </p:nvPr>
        </p:nvSpPr>
        <p:spPr/>
        <p:txBody>
          <a:bodyPr>
            <a:normAutofit fontScale="90000"/>
          </a:bodyPr>
          <a:lstStyle/>
          <a:p>
            <a:r>
              <a:rPr lang="ru-RU" dirty="0"/>
              <a:t>Максимова Валентина Степановна</a:t>
            </a:r>
          </a:p>
        </p:txBody>
      </p:sp>
      <p:pic>
        <p:nvPicPr>
          <p:cNvPr id="7" name="Объект 6">
            <a:extLst>
              <a:ext uri="{FF2B5EF4-FFF2-40B4-BE49-F238E27FC236}">
                <a16:creationId xmlns:a16="http://schemas.microsoft.com/office/drawing/2014/main" xmlns="" id="{1BDD8DBD-DFDE-4999-8284-8CC965E568B0}"/>
              </a:ext>
            </a:extLst>
          </p:cNvPr>
          <p:cNvPicPr>
            <a:picLocks noGrp="1" noChangeAspect="1"/>
          </p:cNvPicPr>
          <p:nvPr>
            <p:ph sz="quarter" idx="13"/>
          </p:nvPr>
        </p:nvPicPr>
        <p:blipFill>
          <a:blip r:embed="rId2"/>
          <a:stretch>
            <a:fillRect/>
          </a:stretch>
        </p:blipFill>
        <p:spPr>
          <a:xfrm>
            <a:off x="1847654" y="1670070"/>
            <a:ext cx="2671525" cy="3704515"/>
          </a:xfrm>
          <a:prstGeom prst="rect">
            <a:avLst/>
          </a:prstGeom>
        </p:spPr>
      </p:pic>
      <p:sp>
        <p:nvSpPr>
          <p:cNvPr id="6" name="Объект 5">
            <a:extLst>
              <a:ext uri="{FF2B5EF4-FFF2-40B4-BE49-F238E27FC236}">
                <a16:creationId xmlns:a16="http://schemas.microsoft.com/office/drawing/2014/main" xmlns="" id="{F527A703-5CDE-4539-B8E0-9FCA4DE9F380}"/>
              </a:ext>
            </a:extLst>
          </p:cNvPr>
          <p:cNvSpPr>
            <a:spLocks noGrp="1"/>
          </p:cNvSpPr>
          <p:nvPr>
            <p:ph sz="quarter" idx="14"/>
          </p:nvPr>
        </p:nvSpPr>
        <p:spPr>
          <a:xfrm>
            <a:off x="5884242" y="2626780"/>
            <a:ext cx="5086538" cy="1791093"/>
          </a:xfrm>
        </p:spPr>
        <p:txBody>
          <a:bodyPr>
            <a:normAutofit fontScale="85000" lnSpcReduction="20000"/>
          </a:bodyPr>
          <a:lstStyle/>
          <a:p>
            <a:pPr marL="0" indent="0" algn="just">
              <a:buNone/>
            </a:pPr>
            <a:r>
              <a:rPr lang="ru-RU" dirty="0">
                <a:latin typeface="Bahnschrift SemiBold Condensed" panose="020B0502040204020203" pitchFamily="34" charset="0"/>
              </a:rPr>
              <a:t>Максимова в 1921 году в селе </a:t>
            </a:r>
            <a:r>
              <a:rPr lang="ru-RU" dirty="0" err="1">
                <a:latin typeface="Bahnschrift SemiBold Condensed" panose="020B0502040204020203" pitchFamily="34" charset="0"/>
              </a:rPr>
              <a:t>Ненинка</a:t>
            </a:r>
            <a:r>
              <a:rPr lang="ru-RU" dirty="0">
                <a:latin typeface="Bahnschrift SemiBold Condensed" panose="020B0502040204020203" pitchFamily="34" charset="0"/>
              </a:rPr>
              <a:t> Бийского района, затем после смерти родителей переехала к старшей сестре Марии сначала в село Енисейское, а перед войной переехали жить в Бийск.</a:t>
            </a:r>
          </a:p>
          <a:p>
            <a:pPr marL="0" indent="0" algn="just">
              <a:buNone/>
            </a:pPr>
            <a:endParaRPr lang="ru-RU" dirty="0">
              <a:latin typeface="Bebas Neue Bold" panose="020B0606020202050201" pitchFamily="34" charset="-52"/>
            </a:endParaRPr>
          </a:p>
        </p:txBody>
      </p:sp>
    </p:spTree>
    <p:extLst>
      <p:ext uri="{BB962C8B-B14F-4D97-AF65-F5344CB8AC3E}">
        <p14:creationId xmlns:p14="http://schemas.microsoft.com/office/powerpoint/2010/main" val="1062444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бъект 5">
            <a:extLst>
              <a:ext uri="{FF2B5EF4-FFF2-40B4-BE49-F238E27FC236}">
                <a16:creationId xmlns:a16="http://schemas.microsoft.com/office/drawing/2014/main" xmlns="" id="{4AD13E8B-663E-419B-AF4D-FB7231A82E10}"/>
              </a:ext>
            </a:extLst>
          </p:cNvPr>
          <p:cNvSpPr>
            <a:spLocks noGrp="1"/>
          </p:cNvSpPr>
          <p:nvPr>
            <p:ph sz="quarter" idx="13"/>
          </p:nvPr>
        </p:nvSpPr>
        <p:spPr>
          <a:xfrm>
            <a:off x="685800" y="1084082"/>
            <a:ext cx="10394707" cy="4111394"/>
          </a:xfrm>
        </p:spPr>
        <p:txBody>
          <a:bodyPr>
            <a:normAutofit fontScale="85000" lnSpcReduction="10000"/>
          </a:bodyPr>
          <a:lstStyle/>
          <a:p>
            <a:pPr marL="0" indent="0" algn="just">
              <a:buNone/>
            </a:pPr>
            <a:r>
              <a:rPr lang="ru-RU" sz="2400" dirty="0">
                <a:latin typeface="Bahnschrift SemiBold Condensed" panose="020B0502040204020203" pitchFamily="34" charset="0"/>
              </a:rPr>
              <a:t>Когда началась Великая Отечественная война, Валя неоднократно обращалась в горком комсомола и в </a:t>
            </a:r>
            <a:r>
              <a:rPr lang="ru-RU" sz="2400" dirty="0" err="1">
                <a:latin typeface="Bahnschrift SemiBold Condensed" panose="020B0502040204020203" pitchFamily="34" charset="0"/>
              </a:rPr>
              <a:t>горвоенкомат</a:t>
            </a:r>
            <a:r>
              <a:rPr lang="ru-RU" sz="2400" dirty="0">
                <a:latin typeface="Bahnschrift SemiBold Condensed" panose="020B0502040204020203" pitchFamily="34" charset="0"/>
              </a:rPr>
              <a:t> с просьбой об отправке на фронт. Положительный ответ был дан только в 1942 году. Далее сведения о ее судьбе прерываются почти на год. Последнее что узнали родные о сестре, когда после войны стали ее разыскивать, было короткое сообщение:</a:t>
            </a:r>
          </a:p>
          <a:p>
            <a:pPr marL="0" indent="0" algn="just">
              <a:buNone/>
            </a:pPr>
            <a:endParaRPr lang="ru-RU" sz="2400" dirty="0">
              <a:latin typeface="Bahnschrift SemiBold Condensed" panose="020B0502040204020203" pitchFamily="34" charset="0"/>
            </a:endParaRPr>
          </a:p>
          <a:p>
            <a:pPr marL="0" indent="0" algn="just">
              <a:buNone/>
            </a:pPr>
            <a:r>
              <a:rPr lang="ru-RU" sz="2400" dirty="0">
                <a:latin typeface="Bahnschrift SemiBold Condensed" panose="020B0502040204020203" pitchFamily="34" charset="0"/>
              </a:rPr>
              <a:t>« действительно находилась в партизанском отряде «Журналист» с 20.03 43г. По 15.04.44 года в должности радистки. 16.04.44 г. В боях с немецкими захватчиками пала смертью храбрых».</a:t>
            </a:r>
          </a:p>
          <a:p>
            <a:endParaRPr lang="ru-RU" dirty="0"/>
          </a:p>
        </p:txBody>
      </p:sp>
    </p:spTree>
    <p:extLst>
      <p:ext uri="{BB962C8B-B14F-4D97-AF65-F5344CB8AC3E}">
        <p14:creationId xmlns:p14="http://schemas.microsoft.com/office/powerpoint/2010/main" val="3697695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972821F8-4313-4E81-B151-B798F5D73734}"/>
              </a:ext>
            </a:extLst>
          </p:cNvPr>
          <p:cNvSpPr>
            <a:spLocks noGrp="1"/>
          </p:cNvSpPr>
          <p:nvPr>
            <p:ph sz="quarter" idx="13"/>
          </p:nvPr>
        </p:nvSpPr>
        <p:spPr>
          <a:xfrm>
            <a:off x="738391" y="894472"/>
            <a:ext cx="10394707" cy="3932052"/>
          </a:xfrm>
        </p:spPr>
        <p:txBody>
          <a:bodyPr>
            <a:normAutofit fontScale="85000" lnSpcReduction="10000"/>
          </a:bodyPr>
          <a:lstStyle/>
          <a:p>
            <a:pPr marL="0" indent="0" algn="just">
              <a:buNone/>
            </a:pPr>
            <a:r>
              <a:rPr lang="ru-RU" sz="2400" dirty="0">
                <a:latin typeface="Bahnschrift SemiBold Condensed" panose="020B0502040204020203" pitchFamily="34" charset="0"/>
              </a:rPr>
              <a:t>За более чем годичное пребывание в отряде «Журналист» под командованием Валентина </a:t>
            </a:r>
            <a:r>
              <a:rPr lang="ru-RU" sz="2400" dirty="0" smtClean="0">
                <a:latin typeface="Bahnschrift SemiBold Condensed" panose="020B0502040204020203" pitchFamily="34" charset="0"/>
              </a:rPr>
              <a:t>участвовала </a:t>
            </a:r>
            <a:r>
              <a:rPr lang="ru-RU" sz="2400" dirty="0">
                <a:latin typeface="Bahnschrift SemiBold Condensed" panose="020B0502040204020203" pitchFamily="34" charset="0"/>
              </a:rPr>
              <a:t>в трех рейдах по тылам противника (в Запорожье, Приднестровье, Молдавии).</a:t>
            </a:r>
          </a:p>
          <a:p>
            <a:pPr marL="0" indent="0" algn="just">
              <a:buNone/>
            </a:pPr>
            <a:endParaRPr lang="ru-RU" sz="2400" dirty="0">
              <a:latin typeface="Bahnschrift SemiBold Condensed" panose="020B0502040204020203" pitchFamily="34" charset="0"/>
            </a:endParaRPr>
          </a:p>
          <a:p>
            <a:pPr marL="0" indent="0" algn="just">
              <a:buNone/>
            </a:pPr>
            <a:r>
              <a:rPr lang="ru-RU" sz="2400" dirty="0">
                <a:latin typeface="Bahnschrift SemiBold Condensed" panose="020B0502040204020203" pitchFamily="34" charset="0"/>
              </a:rPr>
              <a:t>16 апреля 1944 года в селе Сосенны развязался бой, в ходе которого Валя была убита. Позже в декабре 1963 года Д. Фанштейн в журнале «Советская Молдавия» писал: «Валя Максимова была сожжена. Рация разбита… Фашисты глумились над трупами наших погибших товарищей. У всех головы были размозжены штыками». Ныне ее имя носит прекрасная привокзальная улица горда Бийска.</a:t>
            </a:r>
          </a:p>
        </p:txBody>
      </p:sp>
    </p:spTree>
    <p:extLst>
      <p:ext uri="{BB962C8B-B14F-4D97-AF65-F5344CB8AC3E}">
        <p14:creationId xmlns:p14="http://schemas.microsoft.com/office/powerpoint/2010/main" val="2775482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xmlns="" id="{78389490-BB8B-4C14-81D7-EC12848F4A95}"/>
              </a:ext>
            </a:extLst>
          </p:cNvPr>
          <p:cNvPicPr>
            <a:picLocks noGrp="1" noChangeAspect="1"/>
          </p:cNvPicPr>
          <p:nvPr>
            <p:ph sz="quarter" idx="13"/>
          </p:nvPr>
        </p:nvPicPr>
        <p:blipFill>
          <a:blip r:embed="rId2"/>
          <a:stretch>
            <a:fillRect/>
          </a:stretch>
        </p:blipFill>
        <p:spPr>
          <a:xfrm>
            <a:off x="773175" y="404632"/>
            <a:ext cx="5883870" cy="3311525"/>
          </a:xfrm>
          <a:prstGeom prst="rect">
            <a:avLst/>
          </a:prstGeom>
        </p:spPr>
      </p:pic>
      <p:pic>
        <p:nvPicPr>
          <p:cNvPr id="5" name="Рисунок 4">
            <a:extLst>
              <a:ext uri="{FF2B5EF4-FFF2-40B4-BE49-F238E27FC236}">
                <a16:creationId xmlns:a16="http://schemas.microsoft.com/office/drawing/2014/main" xmlns="" id="{674D5226-E628-437C-AF7B-423FD00CB4CF}"/>
              </a:ext>
            </a:extLst>
          </p:cNvPr>
          <p:cNvPicPr>
            <a:picLocks noChangeAspect="1"/>
          </p:cNvPicPr>
          <p:nvPr/>
        </p:nvPicPr>
        <p:blipFill>
          <a:blip r:embed="rId3"/>
          <a:stretch>
            <a:fillRect/>
          </a:stretch>
        </p:blipFill>
        <p:spPr>
          <a:xfrm>
            <a:off x="6845021" y="2285945"/>
            <a:ext cx="4573804" cy="3054340"/>
          </a:xfrm>
          <a:prstGeom prst="rect">
            <a:avLst/>
          </a:prstGeom>
        </p:spPr>
      </p:pic>
      <p:sp>
        <p:nvSpPr>
          <p:cNvPr id="6" name="TextBox 5">
            <a:extLst>
              <a:ext uri="{FF2B5EF4-FFF2-40B4-BE49-F238E27FC236}">
                <a16:creationId xmlns:a16="http://schemas.microsoft.com/office/drawing/2014/main" xmlns="" id="{83171EDF-3843-47D4-B037-89A3BEE15500}"/>
              </a:ext>
            </a:extLst>
          </p:cNvPr>
          <p:cNvSpPr txBox="1"/>
          <p:nvPr/>
        </p:nvSpPr>
        <p:spPr>
          <a:xfrm>
            <a:off x="3931920" y="5788057"/>
            <a:ext cx="4511040" cy="369332"/>
          </a:xfrm>
          <a:prstGeom prst="rect">
            <a:avLst/>
          </a:prstGeom>
          <a:noFill/>
        </p:spPr>
        <p:txBody>
          <a:bodyPr wrap="square" rtlCol="0">
            <a:spAutoFit/>
          </a:bodyPr>
          <a:lstStyle/>
          <a:p>
            <a:pPr algn="ctr"/>
            <a:r>
              <a:rPr lang="ru-RU" dirty="0">
                <a:solidFill>
                  <a:schemeClr val="bg1"/>
                </a:solidFill>
                <a:latin typeface="Bahnschrift SemiBold Condensed" panose="020B0502040204020203" pitchFamily="34" charset="0"/>
              </a:rPr>
              <a:t>БУЛЬВАР ВАЛИ МАКСИМОВОЙ</a:t>
            </a:r>
          </a:p>
        </p:txBody>
      </p:sp>
    </p:spTree>
    <p:extLst>
      <p:ext uri="{BB962C8B-B14F-4D97-AF65-F5344CB8AC3E}">
        <p14:creationId xmlns:p14="http://schemas.microsoft.com/office/powerpoint/2010/main" val="357479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EFECCA41-178D-4BD7-A98D-194DBB6D9307}"/>
              </a:ext>
            </a:extLst>
          </p:cNvPr>
          <p:cNvSpPr>
            <a:spLocks noGrp="1"/>
          </p:cNvSpPr>
          <p:nvPr>
            <p:ph sz="quarter" idx="13"/>
          </p:nvPr>
        </p:nvSpPr>
        <p:spPr>
          <a:xfrm>
            <a:off x="685800" y="678730"/>
            <a:ext cx="10394707" cy="4695855"/>
          </a:xfrm>
        </p:spPr>
        <p:txBody>
          <a:bodyPr>
            <a:normAutofit/>
          </a:bodyPr>
          <a:lstStyle/>
          <a:p>
            <a:pPr marL="0" indent="0" algn="just">
              <a:buNone/>
            </a:pPr>
            <a:r>
              <a:rPr lang="ru-RU" sz="2400" dirty="0">
                <a:latin typeface="Bahnschrift SemiBold Condensed" panose="020B0502040204020203" pitchFamily="34" charset="0"/>
              </a:rPr>
              <a:t>Закончилась война – самое изощренное средство проверки людей на патриотизм, выносливость и стойкость. Около половины ушедших на фронт бийчан не вернулись живыми. Память об этих людях увековечена на мемориальных досках у памятника павшим воинам – бийчанам. Имена </a:t>
            </a:r>
            <a:r>
              <a:rPr lang="ru-RU" sz="2400" dirty="0" err="1">
                <a:latin typeface="Bahnschrift SemiBold Condensed" panose="020B0502040204020203" pitchFamily="34" charset="0"/>
              </a:rPr>
              <a:t>герочески</a:t>
            </a:r>
            <a:r>
              <a:rPr lang="ru-RU" sz="2400" dirty="0">
                <a:latin typeface="Bahnschrift SemiBold Condensed" panose="020B0502040204020203" pitchFamily="34" charset="0"/>
              </a:rPr>
              <a:t> погибших или же героически выстоявших бийчан носят улицы нашего небольшого города. Мы, бийчане, помним о своих героях, чтим их память. Их славные поступки подарили нам жизнь.</a:t>
            </a:r>
          </a:p>
        </p:txBody>
      </p:sp>
    </p:spTree>
    <p:extLst>
      <p:ext uri="{BB962C8B-B14F-4D97-AF65-F5344CB8AC3E}">
        <p14:creationId xmlns:p14="http://schemas.microsoft.com/office/powerpoint/2010/main" val="1159932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4B787CB-955D-4166-8775-2272AF976428}"/>
              </a:ext>
            </a:extLst>
          </p:cNvPr>
          <p:cNvSpPr>
            <a:spLocks noGrp="1"/>
          </p:cNvSpPr>
          <p:nvPr>
            <p:ph type="title"/>
          </p:nvPr>
        </p:nvSpPr>
        <p:spPr>
          <a:xfrm>
            <a:off x="685800" y="331450"/>
            <a:ext cx="10396882" cy="1151965"/>
          </a:xfrm>
        </p:spPr>
        <p:txBody>
          <a:bodyPr/>
          <a:lstStyle/>
          <a:p>
            <a:r>
              <a:rPr lang="ru-RU" dirty="0"/>
              <a:t>Библиографический список</a:t>
            </a:r>
          </a:p>
        </p:txBody>
      </p:sp>
      <p:sp>
        <p:nvSpPr>
          <p:cNvPr id="3" name="Объект 2">
            <a:extLst>
              <a:ext uri="{FF2B5EF4-FFF2-40B4-BE49-F238E27FC236}">
                <a16:creationId xmlns:a16="http://schemas.microsoft.com/office/drawing/2014/main" xmlns="" id="{A810F68C-192F-46C7-AEBD-D3B978923A5F}"/>
              </a:ext>
            </a:extLst>
          </p:cNvPr>
          <p:cNvSpPr>
            <a:spLocks noGrp="1"/>
          </p:cNvSpPr>
          <p:nvPr>
            <p:ph sz="quarter" idx="13"/>
          </p:nvPr>
        </p:nvSpPr>
        <p:spPr>
          <a:xfrm>
            <a:off x="685800" y="1483416"/>
            <a:ext cx="10394707" cy="3891170"/>
          </a:xfrm>
        </p:spPr>
        <p:txBody>
          <a:bodyPr>
            <a:normAutofit fontScale="85000" lnSpcReduction="20000"/>
          </a:bodyPr>
          <a:lstStyle/>
          <a:p>
            <a:pPr marL="457200" indent="-457200" algn="just">
              <a:buFont typeface="+mj-lt"/>
              <a:buAutoNum type="arabicPeriod"/>
            </a:pPr>
            <a:r>
              <a:rPr lang="ru-RU" dirty="0">
                <a:latin typeface="Bahnschrift SemiBold Condensed" panose="020B0502040204020203" pitchFamily="34" charset="0"/>
              </a:rPr>
              <a:t>Боевая слава Алтая </a:t>
            </a:r>
            <a:r>
              <a:rPr lang="ru-RU">
                <a:latin typeface="Bahnschrift SemiBold Condensed" panose="020B0502040204020203" pitchFamily="34" charset="0"/>
              </a:rPr>
              <a:t>– </a:t>
            </a:r>
            <a:r>
              <a:rPr lang="ru-RU" smtClean="0">
                <a:latin typeface="Bahnschrift SemiBold Condensed" panose="020B0502040204020203" pitchFamily="34" charset="0"/>
              </a:rPr>
              <a:t>Барнаул. 8 </a:t>
            </a:r>
            <a:r>
              <a:rPr lang="ru-RU" dirty="0">
                <a:latin typeface="Bahnschrift SemiBold Condensed" panose="020B0502040204020203" pitchFamily="34" charset="0"/>
              </a:rPr>
              <a:t>– 316 с.</a:t>
            </a:r>
          </a:p>
          <a:p>
            <a:pPr marL="457200" indent="-457200" algn="just">
              <a:buFont typeface="+mj-lt"/>
              <a:buAutoNum type="arabicPeriod"/>
            </a:pPr>
            <a:r>
              <a:rPr lang="ru-RU" dirty="0">
                <a:latin typeface="Bahnschrift SemiBold Condensed" panose="020B0502040204020203" pitchFamily="34" charset="0"/>
              </a:rPr>
              <a:t>Бой за переправу. // Бийский рабочий, 1977, 18 мая – с. 2</a:t>
            </a:r>
          </a:p>
          <a:p>
            <a:pPr marL="457200" indent="-457200" algn="just">
              <a:buFont typeface="+mj-lt"/>
              <a:buAutoNum type="arabicPeriod"/>
            </a:pPr>
            <a:r>
              <a:rPr lang="ru-RU" dirty="0">
                <a:latin typeface="Bahnschrift SemiBold Condensed" panose="020B0502040204020203" pitchFamily="34" charset="0"/>
              </a:rPr>
              <a:t>Командир полка. // Бийский рабочий, 1974, 16 мая – с. 2</a:t>
            </a:r>
          </a:p>
          <a:p>
            <a:pPr marL="457200" indent="-457200" algn="just">
              <a:buFont typeface="+mj-lt"/>
              <a:buAutoNum type="arabicPeriod"/>
            </a:pPr>
            <a:r>
              <a:rPr lang="ru-RU" dirty="0">
                <a:latin typeface="Bahnschrift SemiBold Condensed" panose="020B0502040204020203" pitchFamily="34" charset="0"/>
              </a:rPr>
              <a:t>Недаром помнит вся Россия… // Бийский рабочий 1975, 7-8 февраля – с. 2</a:t>
            </a:r>
          </a:p>
          <a:p>
            <a:pPr marL="457200" indent="-457200" algn="just">
              <a:buFont typeface="+mj-lt"/>
              <a:buAutoNum type="arabicPeriod"/>
            </a:pPr>
            <a:r>
              <a:rPr lang="ru-RU" dirty="0" err="1">
                <a:latin typeface="Bahnschrift SemiBold Condensed" panose="020B0502040204020203" pitchFamily="34" charset="0"/>
              </a:rPr>
              <a:t>Шмойлов</a:t>
            </a:r>
            <a:r>
              <a:rPr lang="ru-RU" dirty="0">
                <a:latin typeface="Bahnschrift SemiBold Condensed" panose="020B0502040204020203" pitchFamily="34" charset="0"/>
              </a:rPr>
              <a:t> (очерки истории города) – Бийск: Научно-издательский центр Бийского пединститута, 1993. – 350 с.</a:t>
            </a:r>
          </a:p>
          <a:p>
            <a:pPr marL="457200" indent="-457200" algn="just">
              <a:buFont typeface="+mj-lt"/>
              <a:buAutoNum type="arabicPeriod"/>
            </a:pPr>
            <a:r>
              <a:rPr lang="ru-RU" dirty="0" err="1">
                <a:latin typeface="Bahnschrift SemiBold Condensed" panose="020B0502040204020203" pitchFamily="34" charset="0"/>
              </a:rPr>
              <a:t>Шмойлов</a:t>
            </a:r>
            <a:r>
              <a:rPr lang="ru-RU" dirty="0">
                <a:latin typeface="Bahnschrift SemiBold Condensed" panose="020B0502040204020203" pitchFamily="34" charset="0"/>
              </a:rPr>
              <a:t> бийчане: исторические очерки. – Бийск: НИЦ БПГУ им. , 2003. – 197 с.</a:t>
            </a:r>
          </a:p>
          <a:p>
            <a:pPr marL="457200" indent="-457200" algn="just">
              <a:buFont typeface="+mj-lt"/>
              <a:buAutoNum type="arabicPeriod"/>
            </a:pPr>
            <a:r>
              <a:rPr lang="ru-RU" dirty="0">
                <a:latin typeface="Bahnschrift SemiBold Condensed" panose="020B0502040204020203" pitchFamily="34" charset="0"/>
              </a:rPr>
              <a:t>Герои бийчане – участники Великой Отечественной войны (</a:t>
            </a:r>
            <a:r>
              <a:rPr lang="en-US" dirty="0">
                <a:latin typeface="Bahnschrift SemiBold Condensed" panose="020B0502040204020203" pitchFamily="34" charset="0"/>
                <a:hlinkClick r:id="rId2"/>
              </a:rPr>
              <a:t>https://pandia.ru/text/77/469/95996.php</a:t>
            </a:r>
            <a:r>
              <a:rPr lang="ru-RU" dirty="0">
                <a:latin typeface="Bahnschrift SemiBold Condensed" panose="020B0502040204020203" pitchFamily="34" charset="0"/>
              </a:rPr>
              <a:t>)</a:t>
            </a:r>
          </a:p>
          <a:p>
            <a:pPr marL="457200" indent="-457200" algn="just">
              <a:buFont typeface="+mj-lt"/>
              <a:buAutoNum type="arabicPeriod"/>
            </a:pPr>
            <a:r>
              <a:rPr lang="ru-RU" dirty="0">
                <a:latin typeface="Bahnschrift SemiBold Condensed" panose="020B0502040204020203" pitchFamily="34" charset="0"/>
              </a:rPr>
              <a:t>Газета "Алтайская правда", 1961 (</a:t>
            </a:r>
            <a:r>
              <a:rPr lang="en-US" dirty="0">
                <a:latin typeface="Bahnschrift SemiBold Condensed" panose="020B0502040204020203" pitchFamily="34" charset="0"/>
                <a:hlinkClick r:id="rId3"/>
              </a:rPr>
              <a:t>http://elib.altlib.ru/arkhiv-gazet/15-altajskaya-pravda/125-gazeta-altajskaya-pravda-1961</a:t>
            </a:r>
            <a:r>
              <a:rPr lang="ru-RU" dirty="0">
                <a:latin typeface="Bahnschrift SemiBold Condensed" panose="020B0502040204020203" pitchFamily="34" charset="0"/>
              </a:rPr>
              <a:t>)</a:t>
            </a:r>
          </a:p>
        </p:txBody>
      </p:sp>
    </p:spTree>
    <p:extLst>
      <p:ext uri="{BB962C8B-B14F-4D97-AF65-F5344CB8AC3E}">
        <p14:creationId xmlns:p14="http://schemas.microsoft.com/office/powerpoint/2010/main" val="40050300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Главное мероприятие">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Главное мероприятие">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ое мероприя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xmlns=""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179</TotalTime>
  <Words>1675</Words>
  <Application>Microsoft Office PowerPoint</Application>
  <PresentationFormat>Произвольный</PresentationFormat>
  <Paragraphs>80</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Главное мероприятие</vt:lpstr>
      <vt:lpstr>Бийчане в Великой Отечественной войне 1941-1945</vt:lpstr>
      <vt:lpstr>Герои бийчане – участники Великой Отечественной войны.</vt:lpstr>
      <vt:lpstr>Презентация PowerPoint</vt:lpstr>
      <vt:lpstr>Иван Михайлович Некрасов </vt:lpstr>
      <vt:lpstr>Презентация PowerPoint</vt:lpstr>
      <vt:lpstr>Николай Петрович Красильников</vt:lpstr>
      <vt:lpstr>Презентация PowerPoint</vt:lpstr>
      <vt:lpstr>Презентация PowerPoint</vt:lpstr>
      <vt:lpstr>Презентация PowerPoint</vt:lpstr>
      <vt:lpstr>Презентация PowerPoint</vt:lpstr>
      <vt:lpstr>Николай Игнатьевич Трофимов</vt:lpstr>
      <vt:lpstr>Презентация PowerPoint</vt:lpstr>
      <vt:lpstr>Презентация PowerPoint</vt:lpstr>
      <vt:lpstr>Презентация PowerPoint</vt:lpstr>
      <vt:lpstr>Презентация PowerPoint</vt:lpstr>
      <vt:lpstr>Презентация PowerPoint</vt:lpstr>
      <vt:lpstr>Васильев Григорий Семёнович</vt:lpstr>
      <vt:lpstr>Презентация PowerPoint</vt:lpstr>
      <vt:lpstr>Презентация PowerPoint</vt:lpstr>
      <vt:lpstr>Презентация PowerPoint</vt:lpstr>
      <vt:lpstr>Презентация PowerPoint</vt:lpstr>
      <vt:lpstr>Презентация PowerPoint</vt:lpstr>
      <vt:lpstr>Максимова Валентина Степановна</vt:lpstr>
      <vt:lpstr>Презентация PowerPoint</vt:lpstr>
      <vt:lpstr>Презентация PowerPoint</vt:lpstr>
      <vt:lpstr>Презентация PowerPoint</vt:lpstr>
      <vt:lpstr>Презентация PowerPoint</vt:lpstr>
      <vt:lpstr>Библиографический список</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Бийчане в Великой Отечественной войне 1941-1945</dc:title>
  <dc:creator>Антоно Боков</dc:creator>
  <cp:lastModifiedBy>Гаврутенко Татьяна В.</cp:lastModifiedBy>
  <cp:revision>52</cp:revision>
  <dcterms:created xsi:type="dcterms:W3CDTF">2020-05-14T07:30:33Z</dcterms:created>
  <dcterms:modified xsi:type="dcterms:W3CDTF">2020-05-26T06:52:56Z</dcterms:modified>
</cp:coreProperties>
</file>