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506" y="-1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21.05.2020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21.05.2020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21.05.2020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21.05.2020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21.05.2020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nsportal.ru/detskiy-sad/zdorovyy-obraz-zhizni/2020/04/21/podvizhnye-igry-doma-kak-zanyat-detey-na-karantine"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nsportal.ru/bondareva-irina-dmitrievn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83" y="0"/>
            <a:ext cx="979714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827584" y="260648"/>
            <a:ext cx="6708227" cy="3168353"/>
          </a:xfrm>
        </p:spPr>
        <p:txBody>
          <a:bodyPr>
            <a:noAutofit/>
          </a:bodyPr>
          <a:lstStyle/>
          <a:p>
            <a:r>
              <a:rPr lang="ru-RU" sz="5400" b="1" dirty="0" smtClean="0">
                <a:solidFill>
                  <a:srgbClr val="FFFF00"/>
                </a:solidFill>
                <a:latin typeface="Book Antiqua" panose="02040602050305030304" pitchFamily="18" charset="0"/>
              </a:rPr>
              <a:t/>
            </a:r>
            <a:br>
              <a:rPr lang="ru-RU" sz="5400" b="1" dirty="0" smtClean="0">
                <a:solidFill>
                  <a:srgbClr val="FFFF00"/>
                </a:solidFill>
                <a:latin typeface="Book Antiqua" panose="02040602050305030304" pitchFamily="18" charset="0"/>
              </a:rPr>
            </a:br>
            <a:r>
              <a:rPr lang="ru-RU" sz="5400" b="1" dirty="0" smtClean="0">
                <a:latin typeface="Book Antiqua" panose="02040602050305030304" pitchFamily="18" charset="0"/>
              </a:rPr>
              <a:t>Играем дома</a:t>
            </a:r>
            <a:r>
              <a:rPr lang="ru-RU" sz="5400" b="1" dirty="0" smtClean="0">
                <a:solidFill>
                  <a:srgbClr val="FF0000"/>
                </a:solidFill>
                <a:latin typeface="Book Antiqua" panose="02040602050305030304" pitchFamily="18" charset="0"/>
              </a:rPr>
              <a:t/>
            </a:r>
            <a:br>
              <a:rPr lang="ru-RU" sz="5400" b="1" dirty="0" smtClean="0">
                <a:solidFill>
                  <a:srgbClr val="FF0000"/>
                </a:solidFill>
                <a:latin typeface="Book Antiqua" panose="02040602050305030304" pitchFamily="18" charset="0"/>
              </a:rPr>
            </a:br>
            <a:r>
              <a:rPr lang="ru-RU" sz="3600" dirty="0" smtClean="0">
                <a:latin typeface="Book Antiqua" panose="02040602050305030304" pitchFamily="18" charset="0"/>
              </a:rPr>
              <a:t>игры </a:t>
            </a:r>
            <a:r>
              <a:rPr lang="ru-RU" sz="3600" dirty="0">
                <a:latin typeface="Book Antiqua" panose="02040602050305030304" pitchFamily="18" charset="0"/>
              </a:rPr>
              <a:t>для детей и родителей</a:t>
            </a:r>
            <a:br>
              <a:rPr lang="ru-RU" sz="3600" dirty="0">
                <a:latin typeface="Book Antiqua" panose="02040602050305030304" pitchFamily="18" charset="0"/>
              </a:rPr>
            </a:br>
            <a:r>
              <a:rPr lang="ru-RU" sz="3600" dirty="0">
                <a:latin typeface="Book Antiqua" panose="02040602050305030304" pitchFamily="18" charset="0"/>
              </a:rPr>
              <a:t>на время карантина</a:t>
            </a:r>
            <a:br>
              <a:rPr lang="ru-RU" sz="3600" dirty="0">
                <a:latin typeface="Book Antiqua" panose="02040602050305030304" pitchFamily="18" charset="0"/>
              </a:rPr>
            </a:br>
            <a:endParaRPr lang="ru-RU" sz="5400" b="1" dirty="0">
              <a:solidFill>
                <a:srgbClr val="FF0000"/>
              </a:solidFill>
              <a:latin typeface="Book Antiqua" panose="02040602050305030304" pitchFamily="18" charset="0"/>
            </a:endParaRPr>
          </a:p>
        </p:txBody>
      </p:sp>
      <p:sp>
        <p:nvSpPr>
          <p:cNvPr id="3" name="Подзаголовок 2"/>
          <p:cNvSpPr>
            <a:spLocks noGrp="1"/>
          </p:cNvSpPr>
          <p:nvPr>
            <p:ph type="subTitle" idx="1"/>
          </p:nvPr>
        </p:nvSpPr>
        <p:spPr>
          <a:xfrm>
            <a:off x="5724128" y="3140968"/>
            <a:ext cx="3600400" cy="3024336"/>
          </a:xfrm>
        </p:spPr>
        <p:txBody>
          <a:bodyPr>
            <a:noAutofit/>
          </a:bodyPr>
          <a:lstStyle/>
          <a:p>
            <a:pPr algn="just"/>
            <a:r>
              <a:rPr lang="ru-RU" sz="2000" dirty="0" smtClean="0">
                <a:solidFill>
                  <a:schemeClr val="tx1"/>
                </a:solidFill>
                <a:latin typeface="Book Antiqua" panose="02040602050305030304" pitchFamily="18" charset="0"/>
              </a:rPr>
              <a:t>Подготовил студент </a:t>
            </a:r>
          </a:p>
          <a:p>
            <a:pPr algn="just"/>
            <a:r>
              <a:rPr lang="ru-RU" sz="2000" dirty="0" smtClean="0">
                <a:solidFill>
                  <a:schemeClr val="tx1"/>
                </a:solidFill>
                <a:latin typeface="Book Antiqua" panose="02040602050305030304" pitchFamily="18" charset="0"/>
              </a:rPr>
              <a:t>гр.П-СР181 </a:t>
            </a:r>
          </a:p>
          <a:p>
            <a:pPr algn="just"/>
            <a:r>
              <a:rPr lang="ru-RU" sz="2000" b="1" dirty="0" err="1" smtClean="0">
                <a:solidFill>
                  <a:schemeClr val="tx1"/>
                </a:solidFill>
                <a:latin typeface="Book Antiqua" panose="02040602050305030304" pitchFamily="18" charset="0"/>
              </a:rPr>
              <a:t>Сацкий</a:t>
            </a:r>
            <a:r>
              <a:rPr lang="ru-RU" sz="2000" b="1" dirty="0" smtClean="0">
                <a:solidFill>
                  <a:schemeClr val="tx1"/>
                </a:solidFill>
                <a:latin typeface="Book Antiqua" panose="02040602050305030304" pitchFamily="18" charset="0"/>
              </a:rPr>
              <a:t> Владимир</a:t>
            </a:r>
          </a:p>
          <a:p>
            <a:pPr algn="just"/>
            <a:r>
              <a:rPr lang="ru-RU" sz="2000" dirty="0" smtClean="0">
                <a:solidFill>
                  <a:schemeClr val="tx1"/>
                </a:solidFill>
                <a:latin typeface="Times New Roman" pitchFamily="18" charset="0"/>
                <a:cs typeface="Times New Roman" pitchFamily="18" charset="0"/>
              </a:rPr>
              <a:t>Руководитель </a:t>
            </a:r>
            <a:r>
              <a:rPr lang="ru-RU" sz="2000" dirty="0">
                <a:solidFill>
                  <a:schemeClr val="tx1"/>
                </a:solidFill>
                <a:latin typeface="Times New Roman" pitchFamily="18" charset="0"/>
                <a:cs typeface="Times New Roman" pitchFamily="18" charset="0"/>
              </a:rPr>
              <a:t>студенческого объединения</a:t>
            </a:r>
          </a:p>
          <a:p>
            <a:pPr algn="just"/>
            <a:r>
              <a:rPr lang="ru-RU" sz="2000" dirty="0">
                <a:solidFill>
                  <a:schemeClr val="tx1"/>
                </a:solidFill>
                <a:latin typeface="Times New Roman" pitchFamily="18" charset="0"/>
                <a:cs typeface="Times New Roman" pitchFamily="18" charset="0"/>
              </a:rPr>
              <a:t>Мастерская развивающей игрушки </a:t>
            </a:r>
          </a:p>
          <a:p>
            <a:pPr algn="just"/>
            <a:r>
              <a:rPr lang="ru-RU" sz="2000" b="1" dirty="0">
                <a:solidFill>
                  <a:schemeClr val="tx1"/>
                </a:solidFill>
                <a:latin typeface="Times New Roman" pitchFamily="18" charset="0"/>
                <a:cs typeface="Times New Roman" pitchFamily="18" charset="0"/>
              </a:rPr>
              <a:t>Гусева Т.А</a:t>
            </a:r>
            <a:r>
              <a:rPr lang="ru-RU" sz="1800" dirty="0">
                <a:solidFill>
                  <a:schemeClr val="tx1"/>
                </a:solidFill>
                <a:latin typeface="Times New Roman" pitchFamily="18" charset="0"/>
                <a:cs typeface="Times New Roman" pitchFamily="18" charset="0"/>
              </a:rPr>
              <a:t>.</a:t>
            </a:r>
          </a:p>
          <a:p>
            <a:pPr algn="r"/>
            <a:endParaRPr lang="ru-RU" sz="1800" dirty="0" smtClean="0">
              <a:solidFill>
                <a:schemeClr val="tx1"/>
              </a:solidFill>
              <a:latin typeface="Book Antiqua" panose="02040602050305030304" pitchFamily="18" charset="0"/>
            </a:endParaRPr>
          </a:p>
        </p:txBody>
      </p:sp>
      <p:pic>
        <p:nvPicPr>
          <p:cNvPr id="7" name="Picture 2" descr="http://i.mycdn.me/i?r=AzEPZsRbOZEKgBhR0XGMT1RkWJ8Ny161ZtFg23LN7UU5LqaKTM5SRkZCeTgDn6uOy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140968"/>
            <a:ext cx="4937743" cy="2777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5811" y="404664"/>
            <a:ext cx="1547132" cy="165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837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83" y="0"/>
            <a:ext cx="979714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ctrTitle"/>
          </p:nvPr>
        </p:nvSpPr>
        <p:spPr>
          <a:xfrm>
            <a:off x="634391" y="3356992"/>
            <a:ext cx="7772400" cy="1470025"/>
          </a:xfrm>
        </p:spPr>
        <p:txBody>
          <a:bodyPr>
            <a:normAutofit/>
          </a:bodyPr>
          <a:lstStyle/>
          <a:p>
            <a:endParaRPr lang="ru-RU" sz="2800" dirty="0">
              <a:latin typeface="Book Antiqua" panose="02040602050305030304" pitchFamily="18" charset="0"/>
            </a:endParaRPr>
          </a:p>
        </p:txBody>
      </p:sp>
      <p:sp>
        <p:nvSpPr>
          <p:cNvPr id="3" name="Подзаголовок 2"/>
          <p:cNvSpPr>
            <a:spLocks noGrp="1"/>
          </p:cNvSpPr>
          <p:nvPr>
            <p:ph type="subTitle" idx="1"/>
          </p:nvPr>
        </p:nvSpPr>
        <p:spPr>
          <a:xfrm>
            <a:off x="395536" y="620688"/>
            <a:ext cx="8640960" cy="6120680"/>
          </a:xfrm>
        </p:spPr>
        <p:txBody>
          <a:bodyPr>
            <a:noAutofit/>
          </a:bodyPr>
          <a:lstStyle/>
          <a:p>
            <a:r>
              <a:rPr lang="ru-RU" sz="2400" dirty="0">
                <a:solidFill>
                  <a:schemeClr val="tx1"/>
                </a:solidFill>
                <a:latin typeface="Book Antiqua" panose="02040602050305030304" pitchFamily="18" charset="0"/>
              </a:rPr>
              <a:t>Ч</a:t>
            </a:r>
            <a:r>
              <a:rPr lang="ru-RU" sz="2400" dirty="0" smtClean="0">
                <a:solidFill>
                  <a:schemeClr val="tx1"/>
                </a:solidFill>
                <a:latin typeface="Book Antiqua" panose="02040602050305030304" pitchFamily="18" charset="0"/>
              </a:rPr>
              <a:t>ем </a:t>
            </a:r>
            <a:r>
              <a:rPr lang="ru-RU" sz="2400" dirty="0">
                <a:solidFill>
                  <a:schemeClr val="tx1"/>
                </a:solidFill>
                <a:latin typeface="Book Antiqua" panose="02040602050305030304" pitchFamily="18" charset="0"/>
              </a:rPr>
              <a:t>заняться во время карантина? </a:t>
            </a:r>
            <a:endParaRPr lang="ru-RU" sz="2400" dirty="0" smtClean="0">
              <a:solidFill>
                <a:schemeClr val="tx1"/>
              </a:solidFill>
              <a:latin typeface="Book Antiqua" panose="02040602050305030304" pitchFamily="18" charset="0"/>
            </a:endParaRPr>
          </a:p>
          <a:p>
            <a:pPr algn="just"/>
            <a:r>
              <a:rPr lang="ru-RU" sz="2400" dirty="0" smtClean="0">
                <a:solidFill>
                  <a:schemeClr val="tx1"/>
                </a:solidFill>
                <a:latin typeface="Book Antiqua" panose="02040602050305030304" pitchFamily="18" charset="0"/>
              </a:rPr>
              <a:t>Дети</a:t>
            </a:r>
            <a:r>
              <a:rPr lang="ru-RU" sz="2400" dirty="0">
                <a:solidFill>
                  <a:schemeClr val="tx1"/>
                </a:solidFill>
                <a:latin typeface="Book Antiqua" panose="02040602050305030304" pitchFamily="18" charset="0"/>
              </a:rPr>
              <a:t>, лишенные уличных прогулок и спортивных занятий, начинают выплескивать нерастраченные силы дома. Но многим родителям приходится в это непростое время еще и работать на </a:t>
            </a:r>
            <a:r>
              <a:rPr lang="ru-RU" sz="2400" dirty="0" err="1">
                <a:solidFill>
                  <a:schemeClr val="tx1"/>
                </a:solidFill>
                <a:latin typeface="Book Antiqua" panose="02040602050305030304" pitchFamily="18" charset="0"/>
              </a:rPr>
              <a:t>удаленке</a:t>
            </a:r>
            <a:r>
              <a:rPr lang="ru-RU" sz="2400" dirty="0">
                <a:solidFill>
                  <a:schemeClr val="tx1"/>
                </a:solidFill>
                <a:latin typeface="Book Antiqua" panose="02040602050305030304" pitchFamily="18" charset="0"/>
              </a:rPr>
              <a:t> и делать массу других дел. К тому же  усмирять чересчур разыгравшихся  детей нужно, чтобы  они не навредили себе или шум не  мешал соседям. </a:t>
            </a:r>
            <a:endParaRPr lang="ru-RU" sz="2400" dirty="0" smtClean="0">
              <a:solidFill>
                <a:schemeClr val="tx1"/>
              </a:solidFill>
              <a:latin typeface="Book Antiqua" panose="02040602050305030304" pitchFamily="18" charset="0"/>
            </a:endParaRPr>
          </a:p>
          <a:p>
            <a:pPr algn="just"/>
            <a:r>
              <a:rPr lang="ru-RU" sz="2400" dirty="0" smtClean="0">
                <a:solidFill>
                  <a:schemeClr val="tx1"/>
                </a:solidFill>
                <a:latin typeface="Book Antiqua" panose="02040602050305030304" pitchFamily="18" charset="0"/>
              </a:rPr>
              <a:t>Поэтому </a:t>
            </a:r>
            <a:r>
              <a:rPr lang="ru-RU" sz="2400" dirty="0">
                <a:solidFill>
                  <a:schemeClr val="tx1"/>
                </a:solidFill>
                <a:latin typeface="Book Antiqua" panose="02040602050305030304" pitchFamily="18" charset="0"/>
              </a:rPr>
              <a:t>постарайтесь найти время, чтобы поиграть с сыном или дочкой, придумайте </a:t>
            </a:r>
            <a:r>
              <a:rPr lang="ru-RU" sz="2400" dirty="0" smtClean="0">
                <a:solidFill>
                  <a:schemeClr val="tx1"/>
                </a:solidFill>
                <a:latin typeface="Book Antiqua" panose="02040602050305030304" pitchFamily="18" charset="0"/>
              </a:rPr>
              <a:t>увлекательное </a:t>
            </a:r>
            <a:r>
              <a:rPr lang="ru-RU" sz="2400" dirty="0">
                <a:solidFill>
                  <a:schemeClr val="tx1"/>
                </a:solidFill>
                <a:latin typeface="Book Antiqua" panose="02040602050305030304" pitchFamily="18" charset="0"/>
              </a:rPr>
              <a:t>занятие. Совместная игра — это очень полезный навык для формирования дружеских и доверительных</a:t>
            </a:r>
            <a:r>
              <a:rPr lang="ru-RU" sz="2400" u="sng" dirty="0">
                <a:solidFill>
                  <a:schemeClr val="tx1"/>
                </a:solidFill>
                <a:latin typeface="Book Antiqua" panose="02040602050305030304" pitchFamily="18" charset="0"/>
              </a:rPr>
              <a:t> </a:t>
            </a:r>
            <a:r>
              <a:rPr lang="ru-RU" sz="2400" dirty="0">
                <a:solidFill>
                  <a:schemeClr val="tx1"/>
                </a:solidFill>
                <a:latin typeface="Book Antiqua" panose="02040602050305030304" pitchFamily="18" charset="0"/>
              </a:rPr>
              <a:t>отношений между ребенком и родителями. Так что, пользуйтесь моментом и даже в помещении устраивайте активные игры.</a:t>
            </a:r>
          </a:p>
        </p:txBody>
      </p:sp>
    </p:spTree>
    <p:extLst>
      <p:ext uri="{BB962C8B-B14F-4D97-AF65-F5344CB8AC3E}">
        <p14:creationId xmlns:p14="http://schemas.microsoft.com/office/powerpoint/2010/main" val="3679376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0"/>
            <a:ext cx="9898288" cy="692880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real-parents.com/wp-content/uploads/2015/11/DSC_09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88640"/>
            <a:ext cx="5472608" cy="3797991"/>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79512" y="4149080"/>
            <a:ext cx="8784976" cy="4525963"/>
          </a:xfrm>
        </p:spPr>
        <p:txBody>
          <a:bodyPr>
            <a:normAutofit/>
          </a:bodyPr>
          <a:lstStyle/>
          <a:p>
            <a:pPr marL="0" indent="0">
              <a:buNone/>
            </a:pPr>
            <a:r>
              <a:rPr lang="ru-RU" sz="1800" b="1" dirty="0" smtClean="0">
                <a:latin typeface="Book Antiqua" panose="02040602050305030304" pitchFamily="18" charset="0"/>
              </a:rPr>
              <a:t>                                                         «</a:t>
            </a:r>
            <a:r>
              <a:rPr lang="ru-RU" sz="1800" b="1" dirty="0">
                <a:latin typeface="Book Antiqua" panose="02040602050305030304" pitchFamily="18" charset="0"/>
              </a:rPr>
              <a:t>Поиск сокровищ»</a:t>
            </a:r>
          </a:p>
          <a:p>
            <a:pPr marL="0" indent="0">
              <a:buNone/>
            </a:pPr>
            <a:r>
              <a:rPr lang="ru-RU" sz="1800" dirty="0">
                <a:latin typeface="Book Antiqua" panose="02040602050305030304" pitchFamily="18" charset="0"/>
              </a:rPr>
              <a:t>Чтобы не заскучать во время долгого сидения дома, можно придумать разные  мини-</a:t>
            </a:r>
            <a:r>
              <a:rPr lang="ru-RU" sz="1800" dirty="0" err="1">
                <a:latin typeface="Book Antiqua" panose="02040602050305030304" pitchFamily="18" charset="0"/>
              </a:rPr>
              <a:t>квесты</a:t>
            </a:r>
            <a:r>
              <a:rPr lang="ru-RU" sz="1800" dirty="0">
                <a:latin typeface="Book Antiqua" panose="02040602050305030304" pitchFamily="18" charset="0"/>
              </a:rPr>
              <a:t>. Например, искать сокровища! Спрячьте в квартире 10-15 вещей вместе с записками, в которых будет зашифрована подсказка о следующем месте «клада». Если развить мысль более </a:t>
            </a:r>
            <a:r>
              <a:rPr lang="ru-RU" sz="1800" dirty="0" err="1">
                <a:latin typeface="Book Antiqua" panose="02040602050305030304" pitchFamily="18" charset="0"/>
              </a:rPr>
              <a:t>фантазийно</a:t>
            </a:r>
            <a:r>
              <a:rPr lang="ru-RU" sz="1800" dirty="0">
                <a:latin typeface="Book Antiqua" panose="02040602050305030304" pitchFamily="18" charset="0"/>
              </a:rPr>
              <a:t>, то можно нарисовать целую карту «острова сокровищ», и тогда занятость ребенка часа на два обеспечена. Не хотите </a:t>
            </a:r>
            <a:r>
              <a:rPr lang="ru-RU" sz="1800" dirty="0" smtClean="0">
                <a:latin typeface="Book Antiqua" panose="02040602050305030304" pitchFamily="18" charset="0"/>
              </a:rPr>
              <a:t>рисковать</a:t>
            </a:r>
            <a:r>
              <a:rPr lang="ru-RU" sz="1800" dirty="0">
                <a:latin typeface="Book Antiqua" panose="02040602050305030304" pitchFamily="18" charset="0"/>
              </a:rPr>
              <a:t>, тогда ведите ребенка к цели подсказками «горячо-холодно».</a:t>
            </a:r>
          </a:p>
          <a:p>
            <a:pPr marL="0" indent="0">
              <a:buNone/>
            </a:pPr>
            <a:endParaRPr lang="ru-RU" sz="1800" dirty="0"/>
          </a:p>
        </p:txBody>
      </p:sp>
    </p:spTree>
    <p:extLst>
      <p:ext uri="{BB962C8B-B14F-4D97-AF65-F5344CB8AC3E}">
        <p14:creationId xmlns:p14="http://schemas.microsoft.com/office/powerpoint/2010/main" val="3131243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0"/>
            <a:ext cx="9898288" cy="692880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251520" y="4005064"/>
            <a:ext cx="8784976" cy="4525963"/>
          </a:xfrm>
        </p:spPr>
        <p:txBody>
          <a:bodyPr>
            <a:normAutofit/>
          </a:bodyPr>
          <a:lstStyle/>
          <a:p>
            <a:pPr marL="0" indent="0">
              <a:buNone/>
            </a:pPr>
            <a:r>
              <a:rPr lang="ru-RU" sz="2000" b="1" dirty="0" smtClean="0">
                <a:latin typeface="Book Antiqua" panose="02040602050305030304" pitchFamily="18" charset="0"/>
              </a:rPr>
              <a:t>                                                      «</a:t>
            </a:r>
            <a:r>
              <a:rPr lang="ru-RU" sz="2000" b="1" dirty="0">
                <a:latin typeface="Book Antiqua" panose="02040602050305030304" pitchFamily="18" charset="0"/>
              </a:rPr>
              <a:t>Лабиринт»</a:t>
            </a:r>
          </a:p>
          <a:p>
            <a:pPr marL="0" indent="0">
              <a:buNone/>
            </a:pPr>
            <a:r>
              <a:rPr lang="ru-RU" sz="2000" dirty="0">
                <a:latin typeface="Book Antiqua" panose="02040602050305030304" pitchFamily="18" charset="0"/>
              </a:rPr>
              <a:t>В коридоре из бумажной или атласной ленты можно соорудить  лабиринт и предложить своему чаду пройти через него, стараясь не касаться ленты. Поэтому ребенок должен проявить смекалку, ловкость и гибкость. Ленты к стене крепятся с помощью  строительного скотча (тогда на обоях не останется следов). Лабиринт можно сделать на полу — горизонтальный, либо протянуть ленты по вертикали   под углом.</a:t>
            </a:r>
          </a:p>
        </p:txBody>
      </p:sp>
      <p:pic>
        <p:nvPicPr>
          <p:cNvPr id="3074" name="Picture 2" descr="https://play-plan.ru/components/com_jshopping/files/img_products/full_IMG_20171004_134409_HD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260648"/>
            <a:ext cx="4838700" cy="362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339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0"/>
            <a:ext cx="9898288" cy="692880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s://image.freepik.com/free-photo/_13339-2527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603448"/>
            <a:ext cx="3226346" cy="4839519"/>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07504" y="4077072"/>
            <a:ext cx="8928992" cy="4525963"/>
          </a:xfrm>
        </p:spPr>
        <p:txBody>
          <a:bodyPr>
            <a:normAutofit/>
          </a:bodyPr>
          <a:lstStyle/>
          <a:p>
            <a:pPr marL="0" indent="0">
              <a:buNone/>
            </a:pPr>
            <a:r>
              <a:rPr lang="ru-RU" sz="1800" b="1" dirty="0" smtClean="0">
                <a:latin typeface="Book Antiqua" panose="02040602050305030304" pitchFamily="18" charset="0"/>
              </a:rPr>
              <a:t>                                                          «</a:t>
            </a:r>
            <a:r>
              <a:rPr lang="ru-RU" sz="1800" b="1" dirty="0">
                <a:latin typeface="Book Antiqua" panose="02040602050305030304" pitchFamily="18" charset="0"/>
              </a:rPr>
              <a:t>Выше и выше»</a:t>
            </a:r>
          </a:p>
          <a:p>
            <a:pPr marL="0" indent="0">
              <a:buNone/>
            </a:pPr>
            <a:r>
              <a:rPr lang="ru-RU" sz="1800" dirty="0">
                <a:latin typeface="Book Antiqua" panose="02040602050305030304" pitchFamily="18" charset="0"/>
              </a:rPr>
              <a:t>Помните, как в детстве мы сами прыгали на диванах и кроватях, чуть не до потолка? Нечто похожее можно организовать своему ребенку, только в более подходящих условиях. Тренируемся прыгать в высоту  около свободной стены в комнате. Чем не активное занятие во время самоизоляции?! Ставим на стене отметку, до которой ребенок может допрыгнуть, потом чуть поднимаем уровень, потом еще и еще. 15 минут тренировки пойдут на пользу ребенку. Кстати, в эту игру охотно включатся и крохи и дети постарше.</a:t>
            </a:r>
          </a:p>
          <a:p>
            <a:pPr marL="0" indent="0">
              <a:buNone/>
            </a:pPr>
            <a:endParaRPr lang="ru-RU" dirty="0"/>
          </a:p>
        </p:txBody>
      </p:sp>
    </p:spTree>
    <p:extLst>
      <p:ext uri="{BB962C8B-B14F-4D97-AF65-F5344CB8AC3E}">
        <p14:creationId xmlns:p14="http://schemas.microsoft.com/office/powerpoint/2010/main" val="3406990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0"/>
            <a:ext cx="9898288" cy="692880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07504" y="4077072"/>
            <a:ext cx="9036496" cy="4525963"/>
          </a:xfrm>
        </p:spPr>
        <p:txBody>
          <a:bodyPr>
            <a:normAutofit/>
          </a:bodyPr>
          <a:lstStyle/>
          <a:p>
            <a:pPr marL="0" indent="0">
              <a:buNone/>
            </a:pPr>
            <a:r>
              <a:rPr lang="ru-RU" sz="2000" b="1" dirty="0" smtClean="0">
                <a:latin typeface="Book Antiqua" panose="02040602050305030304" pitchFamily="18" charset="0"/>
              </a:rPr>
              <a:t>                                                       «</a:t>
            </a:r>
            <a:r>
              <a:rPr lang="ru-RU" sz="2000" b="1" dirty="0">
                <a:latin typeface="Book Antiqua" panose="02040602050305030304" pitchFamily="18" charset="0"/>
              </a:rPr>
              <a:t>Ручеек»</a:t>
            </a:r>
          </a:p>
          <a:p>
            <a:pPr marL="0" indent="0">
              <a:buNone/>
            </a:pPr>
            <a:r>
              <a:rPr lang="ru-RU" sz="2000" dirty="0">
                <a:latin typeface="Book Antiqua" panose="02040602050305030304" pitchFamily="18" charset="0"/>
              </a:rPr>
              <a:t>На полу из двух скакалок или веревок делаем ручеек шириной полтора-два метра. Посередине раскладываем бумажные кружки — это камушки. Ребенку нужно перебраться с одного бережка на другой, наступая на островки и перепрыгивая камушки. Если оступился, берет паузу, чтобы «высушить» ножки на берегу.  Нехитрое занятие тем не менее формирует у ребенка ловкость,  равновесие и не даст заскучать во время карантина. А заодно малыш вдоволь напрыгается.</a:t>
            </a:r>
          </a:p>
          <a:p>
            <a:pPr marL="0" indent="0">
              <a:buNone/>
            </a:pPr>
            <a:endParaRPr lang="ru-RU" dirty="0"/>
          </a:p>
        </p:txBody>
      </p:sp>
      <p:pic>
        <p:nvPicPr>
          <p:cNvPr id="5122" name="Picture 2" descr="https://avatars.mds.yandex.net/get-pdb/2073655/5263b3ce-b77f-4ec3-9834-70d8a411f0f7/s1200?webp=fal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14273"/>
            <a:ext cx="4513001" cy="391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950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0"/>
            <a:ext cx="9898288" cy="692880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07504" y="3573016"/>
            <a:ext cx="8928992" cy="4525963"/>
          </a:xfrm>
        </p:spPr>
        <p:txBody>
          <a:bodyPr>
            <a:normAutofit/>
          </a:bodyPr>
          <a:lstStyle/>
          <a:p>
            <a:pPr marL="0" indent="0">
              <a:buNone/>
            </a:pPr>
            <a:r>
              <a:rPr lang="ru-RU" sz="1800" b="1" dirty="0" smtClean="0">
                <a:latin typeface="Book Antiqua" panose="02040602050305030304" pitchFamily="18" charset="0"/>
              </a:rPr>
              <a:t>                                                        Домашний </a:t>
            </a:r>
            <a:r>
              <a:rPr lang="ru-RU" sz="1800" b="1" dirty="0">
                <a:latin typeface="Book Antiqua" panose="02040602050305030304" pitchFamily="18" charset="0"/>
              </a:rPr>
              <a:t>боулинг</a:t>
            </a:r>
          </a:p>
          <a:p>
            <a:pPr marL="0" indent="0">
              <a:buNone/>
            </a:pPr>
            <a:r>
              <a:rPr lang="ru-RU" sz="1800" dirty="0">
                <a:latin typeface="Book Antiqua" panose="02040602050305030304" pitchFamily="18" charset="0"/>
              </a:rPr>
              <a:t>Соорудить игру, в которую можно играть хоть в одиночку, хоть всей семьей, проще простого, потому что «оборудование» найдется буквально в каждом доме. Берем  мяч, лучше из ПВХ — будет меньше шума, но подойдет любой спортивный или игровой мячик  и 10 пластиковых бутылок. Импровизированные кегли можно сделать яркими, наполнив фантиками или цветной бумагой. Правила просты: мяч, как шар в настоящем боулинге, нужно направить на выстроенные кегли — чем точнее бросок, тем больше «кеглей» упадет. Для большей заинтересованности ребенка, придумайте ему интересный призовой фонд. А текущие результаты записывайте на большом листе бумаге</a:t>
            </a:r>
          </a:p>
        </p:txBody>
      </p:sp>
      <p:pic>
        <p:nvPicPr>
          <p:cNvPr id="6146" name="Picture 2" descr="https://img3.st.kloomba.com/img/used/2019/01/20/24/b/40583413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16632"/>
            <a:ext cx="4536504" cy="34023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974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0"/>
            <a:ext cx="9898288" cy="692880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107504" y="3933056"/>
            <a:ext cx="8928992" cy="4525963"/>
          </a:xfrm>
        </p:spPr>
        <p:txBody>
          <a:bodyPr>
            <a:normAutofit/>
          </a:bodyPr>
          <a:lstStyle/>
          <a:p>
            <a:pPr marL="0" indent="0" algn="ctr">
              <a:buNone/>
            </a:pPr>
            <a:r>
              <a:rPr lang="ru-RU" sz="1800" b="1" dirty="0" smtClean="0">
                <a:latin typeface="Book Antiqua" panose="02040602050305030304" pitchFamily="18" charset="0"/>
              </a:rPr>
              <a:t>Борьба </a:t>
            </a:r>
            <a:r>
              <a:rPr lang="ru-RU" sz="1800" b="1" dirty="0">
                <a:latin typeface="Book Antiqua" panose="02040602050305030304" pitchFamily="18" charset="0"/>
              </a:rPr>
              <a:t>сумо</a:t>
            </a:r>
          </a:p>
          <a:p>
            <a:pPr marL="0" indent="0" algn="ctr">
              <a:buNone/>
            </a:pPr>
            <a:r>
              <a:rPr lang="ru-RU" sz="1800" dirty="0">
                <a:latin typeface="Book Antiqua" panose="02040602050305030304" pitchFamily="18" charset="0"/>
              </a:rPr>
              <a:t>Если в семье растут двое детей с небольшой разницей в возрасте, предложите им  провести забавный турнир </a:t>
            </a:r>
            <a:r>
              <a:rPr lang="ru-RU" sz="1800" dirty="0" err="1">
                <a:latin typeface="Book Antiqua" panose="02040602050305030304" pitchFamily="18" charset="0"/>
              </a:rPr>
              <a:t>сумоистов</a:t>
            </a:r>
            <a:r>
              <a:rPr lang="ru-RU" sz="1800" dirty="0">
                <a:latin typeface="Book Antiqua" panose="02040602050305030304" pitchFamily="18" charset="0"/>
              </a:rPr>
              <a:t>. Маленькие сорванцы будут в восторге от такого занятия! Причем игра увлекательна уже на стадии  подготовки. Что нужно найти для экипировки: две домашние папины футболки, два ремешка и две большие подушки. Гигантскую спортивную форму сооружаем с помощью подушек: закрепляем ремешком на груди и спине, сверху надеваем папину майку. А далее самая веселая часть игры — столкновения и падения. Кто удержится, то победитель.</a:t>
            </a:r>
          </a:p>
          <a:p>
            <a:pPr marL="0" indent="0">
              <a:buNone/>
            </a:pPr>
            <a:endParaRPr lang="ru-RU" dirty="0"/>
          </a:p>
        </p:txBody>
      </p:sp>
      <p:pic>
        <p:nvPicPr>
          <p:cNvPr id="7170" name="Picture 2" descr="https://airbounceinflatable.com/new/wp-content/uploads/2014/11/abi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60648"/>
            <a:ext cx="5076564"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074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939131" cy="695739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79512" y="4149080"/>
            <a:ext cx="8856984" cy="4525963"/>
          </a:xfrm>
        </p:spPr>
        <p:txBody>
          <a:bodyPr>
            <a:normAutofit/>
          </a:bodyPr>
          <a:lstStyle/>
          <a:p>
            <a:pPr marL="0" indent="0">
              <a:buNone/>
            </a:pPr>
            <a:r>
              <a:rPr lang="ru-RU" sz="2000" b="1" dirty="0" smtClean="0">
                <a:latin typeface="Book Antiqua" panose="02040602050305030304" pitchFamily="18" charset="0"/>
              </a:rPr>
              <a:t>                                           Бег </a:t>
            </a:r>
            <a:r>
              <a:rPr lang="ru-RU" sz="2000" b="1" dirty="0">
                <a:latin typeface="Book Antiqua" panose="02040602050305030304" pitchFamily="18" charset="0"/>
              </a:rPr>
              <a:t>с воздушными шарами</a:t>
            </a:r>
          </a:p>
          <a:p>
            <a:pPr marL="0" indent="0">
              <a:buNone/>
            </a:pPr>
            <a:r>
              <a:rPr lang="ru-RU" sz="2000" dirty="0">
                <a:latin typeface="Book Antiqua" panose="02040602050305030304" pitchFamily="18" charset="0"/>
              </a:rPr>
              <a:t>Каждому участнику забега дается воздушный шарик, который нужно переправить в другой конец комнаты (либо длинного стола), не касаясь его руками. На шарик можно дуть, подталкивать ногами (или локтями, если «забег» проходит на столе), подбородком, носом. Для детей постарше игру потребуется усложнить, расположив на пути следования игроков препятствия — например, преграду или что-то похожее тоннель.</a:t>
            </a:r>
          </a:p>
          <a:p>
            <a:pPr marL="0" indent="0">
              <a:buNone/>
            </a:pPr>
            <a:endParaRPr lang="ru-RU" dirty="0"/>
          </a:p>
        </p:txBody>
      </p:sp>
      <p:pic>
        <p:nvPicPr>
          <p:cNvPr id="3074" name="Picture 2" descr="https://avatars.mds.yandex.net/get-zen_doc/1634555/pub_5ceba2a77f585100b321a6fe_5ceba3aa776f8400b3a4bece/scale_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60648"/>
            <a:ext cx="5190838" cy="3815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3217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uponthisrock.com/powerpointbacks/coollin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939131" cy="6957392"/>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251520" y="404664"/>
            <a:ext cx="8229600" cy="4525963"/>
          </a:xfrm>
        </p:spPr>
        <p:txBody>
          <a:bodyPr/>
          <a:lstStyle/>
          <a:p>
            <a:pPr marL="0" indent="0">
              <a:buNone/>
            </a:pPr>
            <a:r>
              <a:rPr lang="ru-RU" dirty="0" smtClean="0"/>
              <a:t>Источник: </a:t>
            </a:r>
            <a:r>
              <a:rPr lang="en-US" dirty="0" smtClean="0">
                <a:hlinkClick r:id="rId3"/>
              </a:rPr>
              <a:t>https</a:t>
            </a:r>
            <a:r>
              <a:rPr lang="en-US" dirty="0">
                <a:hlinkClick r:id="rId3"/>
              </a:rPr>
              <a:t>://</a:t>
            </a:r>
            <a:r>
              <a:rPr lang="en-US" dirty="0" smtClean="0">
                <a:hlinkClick r:id="rId3"/>
              </a:rPr>
              <a:t>nsportal.ru/detskiy-sad/zdorovyy-obraz-zhizni/2020/04/21/podvizhnye-igry-doma-kak-zanyat-detey-na-karantine</a:t>
            </a:r>
            <a:r>
              <a:rPr lang="ru-RU" dirty="0" smtClean="0"/>
              <a:t> -</a:t>
            </a:r>
            <a:r>
              <a:rPr lang="ru-RU" dirty="0"/>
              <a:t> </a:t>
            </a:r>
            <a:r>
              <a:rPr lang="ru-RU" dirty="0">
                <a:hlinkClick r:id="rId4" tooltip="Бондарева Ирина Дмитриевна &#10;    Воспитатель &#10;    Краснодарский край"/>
              </a:rPr>
              <a:t>Бондарева Ирина Дмитриевна</a:t>
            </a:r>
            <a:endParaRPr lang="ru-RU" dirty="0"/>
          </a:p>
        </p:txBody>
      </p:sp>
    </p:spTree>
    <p:extLst>
      <p:ext uri="{BB962C8B-B14F-4D97-AF65-F5344CB8AC3E}">
        <p14:creationId xmlns:p14="http://schemas.microsoft.com/office/powerpoint/2010/main" val="1489862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269</Words>
  <Application>Microsoft Office PowerPoint</Application>
  <PresentationFormat>Экран (4:3)</PresentationFormat>
  <Paragraphs>25</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 Играем дома игры для детей и родителей на время карантина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Игры для детей и родителей на время карантина</dc:title>
  <dc:creator>Жмышенко Валерий</dc:creator>
  <cp:lastModifiedBy>Windows User</cp:lastModifiedBy>
  <cp:revision>16</cp:revision>
  <dcterms:created xsi:type="dcterms:W3CDTF">2020-05-18T06:54:47Z</dcterms:created>
  <dcterms:modified xsi:type="dcterms:W3CDTF">2020-05-21T11:21:43Z</dcterms:modified>
</cp:coreProperties>
</file>