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8A78538C-D021-49A1-85B4-2B7E2C290CDC}" type="datetimeFigureOut">
              <a:rPr lang="ru-RU" smtClean="0"/>
              <a:t>21.05.2020</a:t>
            </a:fld>
            <a:endParaRPr lang="ru-RU"/>
          </a:p>
        </p:txBody>
      </p:sp>
      <p:sp>
        <p:nvSpPr>
          <p:cNvPr id="16" name="Номер слайда 15"/>
          <p:cNvSpPr>
            <a:spLocks noGrp="1"/>
          </p:cNvSpPr>
          <p:nvPr>
            <p:ph type="sldNum" sz="quarter" idx="11"/>
          </p:nvPr>
        </p:nvSpPr>
        <p:spPr/>
        <p:txBody>
          <a:bodyPr/>
          <a:lstStyle/>
          <a:p>
            <a:fld id="{9A1C8B55-8FDE-45BD-BE92-653381A6A63B}"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8A78538C-D021-49A1-85B4-2B7E2C290CDC}" type="datetimeFigureOut">
              <a:rPr lang="ru-RU" smtClean="0"/>
              <a:t>21.05.2020</a:t>
            </a:fld>
            <a:endParaRPr lang="ru-RU"/>
          </a:p>
        </p:txBody>
      </p:sp>
      <p:sp>
        <p:nvSpPr>
          <p:cNvPr id="15" name="Номер слайда 14"/>
          <p:cNvSpPr>
            <a:spLocks noGrp="1"/>
          </p:cNvSpPr>
          <p:nvPr>
            <p:ph type="sldNum" sz="quarter" idx="15"/>
          </p:nvPr>
        </p:nvSpPr>
        <p:spPr/>
        <p:txBody>
          <a:bodyPr/>
          <a:lstStyle>
            <a:lvl1pPr algn="ctr">
              <a:defRPr/>
            </a:lvl1pPr>
          </a:lstStyle>
          <a:p>
            <a:fld id="{9A1C8B55-8FDE-45BD-BE92-653381A6A63B}"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8A78538C-D021-49A1-85B4-2B7E2C290CDC}"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1C8B55-8FDE-45BD-BE92-653381A6A63B}"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8A78538C-D021-49A1-85B4-2B7E2C290CDC}" type="datetimeFigureOut">
              <a:rPr lang="ru-RU" smtClean="0"/>
              <a:t>21.05.2020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1C8B55-8FDE-45BD-BE92-653381A6A63B}"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9A1C8B55-8FDE-45BD-BE92-653381A6A63B}"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8A78538C-D021-49A1-85B4-2B7E2C290CDC}" type="datetimeFigureOut">
              <a:rPr lang="ru-RU" smtClean="0"/>
              <a:t>21.05.2020</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8A78538C-D021-49A1-85B4-2B7E2C290CDC}" type="datetimeFigureOut">
              <a:rPr lang="ru-RU" smtClean="0"/>
              <a:t>21.05.2020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1C8B55-8FDE-45BD-BE92-653381A6A63B}"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A78538C-D021-49A1-85B4-2B7E2C290CDC}" type="datetimeFigureOut">
              <a:rPr lang="ru-RU" smtClean="0"/>
              <a:t>21.05.2020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A1C8B55-8FDE-45BD-BE92-653381A6A63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8A78538C-D021-49A1-85B4-2B7E2C290CDC}" type="datetimeFigureOut">
              <a:rPr lang="ru-RU" smtClean="0"/>
              <a:t>21.05.2020</a:t>
            </a:fld>
            <a:endParaRPr lang="ru-RU"/>
          </a:p>
        </p:txBody>
      </p:sp>
      <p:sp>
        <p:nvSpPr>
          <p:cNvPr id="9" name="Номер слайда 8"/>
          <p:cNvSpPr>
            <a:spLocks noGrp="1"/>
          </p:cNvSpPr>
          <p:nvPr>
            <p:ph type="sldNum" sz="quarter" idx="15"/>
          </p:nvPr>
        </p:nvSpPr>
        <p:spPr/>
        <p:txBody>
          <a:bodyPr/>
          <a:lstStyle/>
          <a:p>
            <a:fld id="{9A1C8B55-8FDE-45BD-BE92-653381A6A63B}"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8A78538C-D021-49A1-85B4-2B7E2C290CDC}" type="datetimeFigureOut">
              <a:rPr lang="ru-RU" smtClean="0"/>
              <a:t>21.05.2020</a:t>
            </a:fld>
            <a:endParaRPr lang="ru-RU"/>
          </a:p>
        </p:txBody>
      </p:sp>
      <p:sp>
        <p:nvSpPr>
          <p:cNvPr id="9" name="Номер слайда 8"/>
          <p:cNvSpPr>
            <a:spLocks noGrp="1"/>
          </p:cNvSpPr>
          <p:nvPr>
            <p:ph type="sldNum" sz="quarter" idx="11"/>
          </p:nvPr>
        </p:nvSpPr>
        <p:spPr/>
        <p:txBody>
          <a:bodyPr/>
          <a:lstStyle/>
          <a:p>
            <a:fld id="{9A1C8B55-8FDE-45BD-BE92-653381A6A63B}"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A78538C-D021-49A1-85B4-2B7E2C290CDC}"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1C8B55-8FDE-45BD-BE92-653381A6A63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A78538C-D021-49A1-85B4-2B7E2C290CDC}"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1C8B55-8FDE-45BD-BE92-653381A6A63B}"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A78538C-D021-49A1-85B4-2B7E2C290CDC}" type="datetimeFigureOut">
              <a:rPr lang="ru-RU" smtClean="0"/>
              <a:t>21.05.2020</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9A1C8B55-8FDE-45BD-BE92-653381A6A63B}"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kp.ru/putevoditel/kalendar-prazdnikov/den-zashhity-detej/" TargetMode="External"/><Relationship Id="rId2" Type="http://schemas.openxmlformats.org/officeDocument/2006/relationships/hyperlink" Target="https://web.archive.org/web/20070616134050/http:/prazdnik.contentoffice.ru/article/2/" TargetMode="External"/><Relationship Id="rId1" Type="http://schemas.openxmlformats.org/officeDocument/2006/relationships/slideLayout" Target="../slideLayouts/slideLayout2.xml"/><Relationship Id="rId4" Type="http://schemas.openxmlformats.org/officeDocument/2006/relationships/hyperlink" Target="http://cgon.rospotrebnadzor.ru/content/65/251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95936" y="3699804"/>
            <a:ext cx="4767064" cy="1817428"/>
          </a:xfrm>
        </p:spPr>
        <p:txBody>
          <a:bodyPr>
            <a:normAutofit fontScale="77500" lnSpcReduction="20000"/>
          </a:bodyPr>
          <a:lstStyle/>
          <a:p>
            <a:pPr algn="r"/>
            <a:r>
              <a:rPr lang="ru-RU" sz="2200" dirty="0" smtClean="0">
                <a:solidFill>
                  <a:schemeClr val="tx1"/>
                </a:solidFill>
                <a:latin typeface="Times New Roman" pitchFamily="18" charset="0"/>
                <a:cs typeface="Times New Roman" pitchFamily="18" charset="0"/>
              </a:rPr>
              <a:t>Выполнил: студент 2-го курса </a:t>
            </a:r>
          </a:p>
          <a:p>
            <a:pPr algn="r"/>
            <a:r>
              <a:rPr lang="ru-RU" sz="2200" dirty="0" err="1" smtClean="0">
                <a:solidFill>
                  <a:schemeClr val="tx1"/>
                </a:solidFill>
                <a:latin typeface="Times New Roman" pitchFamily="18" charset="0"/>
                <a:cs typeface="Times New Roman" pitchFamily="18" charset="0"/>
              </a:rPr>
              <a:t>ИПиП</a:t>
            </a:r>
            <a:r>
              <a:rPr lang="ru-RU" sz="2200" dirty="0" smtClean="0">
                <a:solidFill>
                  <a:schemeClr val="tx1"/>
                </a:solidFill>
                <a:latin typeface="Times New Roman" pitchFamily="18" charset="0"/>
                <a:cs typeface="Times New Roman" pitchFamily="18" charset="0"/>
              </a:rPr>
              <a:t> группы П-СР 181 </a:t>
            </a:r>
          </a:p>
          <a:p>
            <a:pPr algn="r"/>
            <a:r>
              <a:rPr lang="ru-RU" sz="2200" b="1" dirty="0" err="1" smtClean="0">
                <a:solidFill>
                  <a:schemeClr val="tx1"/>
                </a:solidFill>
                <a:latin typeface="Times New Roman" pitchFamily="18" charset="0"/>
                <a:cs typeface="Times New Roman" pitchFamily="18" charset="0"/>
              </a:rPr>
              <a:t>Дейкин</a:t>
            </a:r>
            <a:r>
              <a:rPr lang="ru-RU" sz="2200" b="1" dirty="0" smtClean="0">
                <a:solidFill>
                  <a:schemeClr val="tx1"/>
                </a:solidFill>
                <a:latin typeface="Times New Roman" pitchFamily="18" charset="0"/>
                <a:cs typeface="Times New Roman" pitchFamily="18" charset="0"/>
              </a:rPr>
              <a:t> Ю.В</a:t>
            </a:r>
            <a:r>
              <a:rPr lang="ru-RU" sz="2200" dirty="0" smtClean="0">
                <a:solidFill>
                  <a:schemeClr val="tx1"/>
                </a:solidFill>
                <a:latin typeface="Times New Roman" pitchFamily="18" charset="0"/>
                <a:cs typeface="Times New Roman" pitchFamily="18" charset="0"/>
              </a:rPr>
              <a:t>.</a:t>
            </a:r>
          </a:p>
          <a:p>
            <a:pPr algn="r"/>
            <a:r>
              <a:rPr lang="ru-RU" dirty="0" smtClean="0">
                <a:solidFill>
                  <a:schemeClr val="tx1"/>
                </a:solidFill>
                <a:latin typeface="Times New Roman" pitchFamily="18" charset="0"/>
                <a:cs typeface="Times New Roman" pitchFamily="18" charset="0"/>
              </a:rPr>
              <a:t>Руководитель студенческого объединения</a:t>
            </a:r>
          </a:p>
          <a:p>
            <a:pPr algn="r"/>
            <a:r>
              <a:rPr lang="ru-RU" dirty="0" smtClean="0">
                <a:solidFill>
                  <a:schemeClr val="tx1"/>
                </a:solidFill>
                <a:latin typeface="Times New Roman" pitchFamily="18" charset="0"/>
                <a:cs typeface="Times New Roman" pitchFamily="18" charset="0"/>
              </a:rPr>
              <a:t>Мастерская развивающей игрушки </a:t>
            </a:r>
          </a:p>
          <a:p>
            <a:pPr algn="r"/>
            <a:r>
              <a:rPr lang="ru-RU" b="1" dirty="0" smtClean="0">
                <a:solidFill>
                  <a:schemeClr val="tx1"/>
                </a:solidFill>
                <a:latin typeface="Times New Roman" pitchFamily="18" charset="0"/>
                <a:cs typeface="Times New Roman" pitchFamily="18" charset="0"/>
              </a:rPr>
              <a:t>Гусева Т.А</a:t>
            </a:r>
            <a:r>
              <a:rPr lang="ru-RU" dirty="0" smtClean="0">
                <a:solidFill>
                  <a:schemeClr val="tx1"/>
                </a:solidFill>
                <a:latin typeface="Times New Roman" pitchFamily="18" charset="0"/>
                <a:cs typeface="Times New Roman" pitchFamily="18" charset="0"/>
              </a:rPr>
              <a:t>.</a:t>
            </a:r>
            <a:endParaRPr lang="ru-RU" sz="2200" dirty="0">
              <a:solidFill>
                <a:schemeClr val="tx1"/>
              </a:solidFill>
              <a:latin typeface="Times New Roman" pitchFamily="18" charset="0"/>
              <a:cs typeface="Times New Roman" pitchFamily="18" charset="0"/>
            </a:endParaRPr>
          </a:p>
        </p:txBody>
      </p:sp>
      <p:sp>
        <p:nvSpPr>
          <p:cNvPr id="2" name="Заголовок 1"/>
          <p:cNvSpPr>
            <a:spLocks noGrp="1"/>
          </p:cNvSpPr>
          <p:nvPr>
            <p:ph type="ctrTitle"/>
          </p:nvPr>
        </p:nvSpPr>
        <p:spPr/>
        <p:txBody>
          <a:bodyPr>
            <a:normAutofit/>
          </a:bodyPr>
          <a:lstStyle/>
          <a:p>
            <a:r>
              <a:rPr lang="ru-RU" dirty="0" smtClean="0">
                <a:latin typeface="Times New Roman" pitchFamily="18" charset="0"/>
                <a:cs typeface="Times New Roman" pitchFamily="18" charset="0"/>
              </a:rPr>
              <a:t>История дня защиты детей</a:t>
            </a:r>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476672"/>
            <a:ext cx="1547813"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6737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3898776" cy="4572000"/>
          </a:xfrm>
        </p:spPr>
        <p:txBody>
          <a:bodyPr>
            <a:normAutofit/>
          </a:bodyPr>
          <a:lstStyle/>
          <a:p>
            <a:pPr marL="0" indent="0">
              <a:buNone/>
            </a:pPr>
            <a:r>
              <a:rPr lang="ru-RU" sz="2400" dirty="0" smtClean="0">
                <a:latin typeface="Times New Roman" pitchFamily="18" charset="0"/>
                <a:cs typeface="Times New Roman" pitchFamily="18" charset="0"/>
              </a:rPr>
              <a:t>День защиты детей – международный праздник, отмечающийся более чем в 60 странах мира 1 июня. </a:t>
            </a:r>
            <a:endParaRPr lang="ru-RU" sz="2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r>
              <a:rPr lang="ru-RU" sz="3600" dirty="0" smtClean="0">
                <a:latin typeface="Times New Roman" pitchFamily="18" charset="0"/>
                <a:cs typeface="Times New Roman" pitchFamily="18" charset="0"/>
              </a:rPr>
              <a:t>Терминология</a:t>
            </a:r>
            <a:endParaRPr lang="ru-RU" sz="3600" dirty="0">
              <a:latin typeface="Times New Roman" pitchFamily="18" charset="0"/>
              <a:cs typeface="Times New Roman" pitchFamily="18" charset="0"/>
            </a:endParaRPr>
          </a:p>
        </p:txBody>
      </p:sp>
      <p:pic>
        <p:nvPicPr>
          <p:cNvPr id="1026" name="Picture 2" descr="C:\Users\dns\Downloads\vco22ucjg5r-mg_k0ln2is2bluwjzux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908720"/>
            <a:ext cx="4464496" cy="525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566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4834880" cy="4572000"/>
          </a:xfrm>
        </p:spPr>
        <p:txBody>
          <a:bodyPr>
            <a:normAutofit/>
          </a:bodyPr>
          <a:lstStyle/>
          <a:p>
            <a:pPr marL="0" indent="0">
              <a:buNone/>
            </a:pPr>
            <a:r>
              <a:rPr lang="ru-RU" sz="2400" dirty="0" smtClean="0">
                <a:latin typeface="Times New Roman" pitchFamily="18" charset="0"/>
                <a:cs typeface="Times New Roman" pitchFamily="18" charset="0"/>
              </a:rPr>
              <a:t>Символом дня защиты детей принято считать флаг или знамя, на котором обычно изображается на фоне зеленого цвета, на котором расположена сфера, символизирующая планету. На самой сфере стоят пять силуэтов людей разного цвета, такой подход к изображению носит идейность </a:t>
            </a:r>
            <a:r>
              <a:rPr lang="ru-RU" sz="2400" dirty="0" err="1" smtClean="0">
                <a:latin typeface="Times New Roman" pitchFamily="18" charset="0"/>
                <a:cs typeface="Times New Roman" pitchFamily="18" charset="0"/>
              </a:rPr>
              <a:t>международности</a:t>
            </a:r>
            <a:r>
              <a:rPr lang="ru-RU" sz="2400" dirty="0" smtClean="0">
                <a:latin typeface="Times New Roman" pitchFamily="18" charset="0"/>
                <a:cs typeface="Times New Roman" pitchFamily="18" charset="0"/>
              </a:rPr>
              <a:t> праздника.</a:t>
            </a:r>
            <a:endParaRPr lang="ru-RU" sz="2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r>
              <a:rPr lang="ru-RU" sz="3600" dirty="0" smtClean="0">
                <a:latin typeface="Times New Roman" pitchFamily="18" charset="0"/>
                <a:cs typeface="Times New Roman" pitchFamily="18" charset="0"/>
              </a:rPr>
              <a:t>Символика</a:t>
            </a:r>
            <a:endParaRPr lang="ru-RU" sz="3600" dirty="0">
              <a:latin typeface="Times New Roman" pitchFamily="18" charset="0"/>
              <a:cs typeface="Times New Roman" pitchFamily="18" charset="0"/>
            </a:endParaRPr>
          </a:p>
        </p:txBody>
      </p:sp>
      <p:pic>
        <p:nvPicPr>
          <p:cNvPr id="2050" name="Picture 2" descr="C:\Users\dns\Downloads\fxk1y2pofb5gvo8rofe2bies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6605" y="1556792"/>
            <a:ext cx="3565014" cy="4107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470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4546848" cy="4572000"/>
          </a:xfrm>
        </p:spPr>
        <p:txBody>
          <a:bodyPr>
            <a:normAutofit/>
          </a:bodyPr>
          <a:lstStyle/>
          <a:p>
            <a:pPr marL="0" indent="0">
              <a:buNone/>
            </a:pPr>
            <a:r>
              <a:rPr lang="ru-RU" sz="2400" dirty="0" smtClean="0">
                <a:latin typeface="Times New Roman" pitchFamily="18" charset="0"/>
                <a:cs typeface="Times New Roman" pitchFamily="18" charset="0"/>
              </a:rPr>
              <a:t>По некоторым данным, идея отмечать праздник 1 июня зародилась ещё в 1925 году. Так в Сан-Франциско прибывающий генконсул КНР организовал для сирот, прибывших в США из Китая, торжество, посвящённое национальному празднику Китая – </a:t>
            </a:r>
            <a:r>
              <a:rPr lang="ru-RU" sz="2400" dirty="0" err="1" smtClean="0">
                <a:latin typeface="Times New Roman" pitchFamily="18" charset="0"/>
                <a:cs typeface="Times New Roman" pitchFamily="18" charset="0"/>
              </a:rPr>
              <a:t>Дуань</a:t>
            </a:r>
            <a:r>
              <a:rPr lang="ru-RU" sz="2400" dirty="0" smtClean="0">
                <a:latin typeface="Times New Roman" pitchFamily="18" charset="0"/>
                <a:cs typeface="Times New Roman" pitchFamily="18" charset="0"/>
              </a:rPr>
              <a:t>- у –</a:t>
            </a:r>
            <a:r>
              <a:rPr lang="ru-RU" sz="2400" dirty="0" err="1" smtClean="0">
                <a:latin typeface="Times New Roman" pitchFamily="18" charset="0"/>
                <a:cs typeface="Times New Roman" pitchFamily="18" charset="0"/>
              </a:rPr>
              <a:t>цзе</a:t>
            </a:r>
            <a:r>
              <a:rPr lang="ru-RU" sz="2400" dirty="0" smtClean="0">
                <a:latin typeface="Times New Roman" pitchFamily="18" charset="0"/>
                <a:cs typeface="Times New Roman" pitchFamily="18" charset="0"/>
              </a:rPr>
              <a:t> (фестиваль лодок-драконов), символизирующий начало лета.</a:t>
            </a:r>
            <a:endParaRPr lang="ru-RU" sz="2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r>
              <a:rPr lang="ru-RU" sz="3600" dirty="0" smtClean="0">
                <a:latin typeface="Times New Roman" pitchFamily="18" charset="0"/>
                <a:cs typeface="Times New Roman" pitchFamily="18" charset="0"/>
              </a:rPr>
              <a:t>История </a:t>
            </a:r>
            <a:endParaRPr lang="ru-RU" sz="3600" dirty="0">
              <a:latin typeface="Times New Roman" pitchFamily="18" charset="0"/>
              <a:cs typeface="Times New Roman" pitchFamily="18" charset="0"/>
            </a:endParaRPr>
          </a:p>
        </p:txBody>
      </p:sp>
      <p:pic>
        <p:nvPicPr>
          <p:cNvPr id="3074" name="Picture 2" descr="C:\Users\dns\Downloads\Праздник-драконьих-лодо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393168"/>
            <a:ext cx="3890159"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145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260648"/>
            <a:ext cx="8507288" cy="5835352"/>
          </a:xfrm>
        </p:spPr>
        <p:txBody>
          <a:bodyPr>
            <a:normAutofit/>
          </a:bodyPr>
          <a:lstStyle/>
          <a:p>
            <a:pPr marL="0" indent="0">
              <a:buNone/>
            </a:pPr>
            <a:r>
              <a:rPr lang="ru-RU" sz="2400" dirty="0" smtClean="0">
                <a:latin typeface="Times New Roman" pitchFamily="18" charset="0"/>
                <a:cs typeface="Times New Roman" pitchFamily="18" charset="0"/>
              </a:rPr>
              <a:t>Но в этом же году 1 июня происходило событие, которое возможно и стало знаковым для идеи праздновать день защиты детей в первый день лета, тем более оно носит наиболее достоверный характер. 1 июня 1925 года проходила в Женеве первая международная конференция, на которой были затронуты проблемы детей.</a:t>
            </a:r>
            <a:endParaRPr lang="ru-RU" sz="2400" dirty="0">
              <a:latin typeface="Times New Roman" pitchFamily="18" charset="0"/>
              <a:cs typeface="Times New Roman" pitchFamily="18" charset="0"/>
            </a:endParaRPr>
          </a:p>
        </p:txBody>
      </p:sp>
      <p:pic>
        <p:nvPicPr>
          <p:cNvPr id="4099" name="Picture 3" descr="C:\Users\dns\Downloads\genev_zah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636912"/>
            <a:ext cx="6732240" cy="3844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47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332656"/>
            <a:ext cx="4330824" cy="5763344"/>
          </a:xfrm>
        </p:spPr>
        <p:txBody>
          <a:bodyPr>
            <a:normAutofit/>
          </a:bodyPr>
          <a:lstStyle/>
          <a:p>
            <a:pPr marL="0" indent="0">
              <a:buNone/>
            </a:pPr>
            <a:r>
              <a:rPr lang="ru-RU" sz="2400" dirty="0" smtClean="0">
                <a:latin typeface="Times New Roman" pitchFamily="18" charset="0"/>
                <a:cs typeface="Times New Roman" pitchFamily="18" charset="0"/>
              </a:rPr>
              <a:t>Но всё же официально годом рождения праздника считается 1949 год. </a:t>
            </a:r>
          </a:p>
          <a:p>
            <a:pPr marL="0" indent="0">
              <a:buNone/>
            </a:pPr>
            <a:r>
              <a:rPr lang="ru-RU" sz="2400" dirty="0" smtClean="0">
                <a:latin typeface="Times New Roman" pitchFamily="18" charset="0"/>
                <a:cs typeface="Times New Roman" pitchFamily="18" charset="0"/>
              </a:rPr>
              <a:t>В ноябре в Париже состоялось специальная сессия Международной демократической федерации женщин, в ходе которой было решено учредить такой праздник. </a:t>
            </a:r>
          </a:p>
          <a:p>
            <a:pPr marL="0" indent="0">
              <a:buNone/>
            </a:pPr>
            <a:r>
              <a:rPr lang="ru-RU" sz="2400" dirty="0" smtClean="0">
                <a:latin typeface="Times New Roman" pitchFamily="18" charset="0"/>
                <a:cs typeface="Times New Roman" pitchFamily="18" charset="0"/>
              </a:rPr>
              <a:t>И уже в 1950 году его отметили и притом 51 государство мира. </a:t>
            </a:r>
            <a:endParaRPr lang="ru-RU" sz="2400" dirty="0">
              <a:latin typeface="Times New Roman" pitchFamily="18" charset="0"/>
              <a:cs typeface="Times New Roman" pitchFamily="18" charset="0"/>
            </a:endParaRPr>
          </a:p>
        </p:txBody>
      </p:sp>
      <p:pic>
        <p:nvPicPr>
          <p:cNvPr id="5122" name="Picture 2" descr="C:\Users\dns\Downloads\ebca34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0"/>
            <a:ext cx="4025384"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836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marL="0" indent="0">
              <a:buNone/>
            </a:pPr>
            <a:r>
              <a:rPr lang="ru-RU" sz="2400" dirty="0" smtClean="0">
                <a:latin typeface="Times New Roman" pitchFamily="18" charset="0"/>
                <a:cs typeface="Times New Roman" pitchFamily="18" charset="0"/>
              </a:rPr>
              <a:t>Главной причиной создания такого праздника была не так давно прошедшая, по тем меркам, война. Несовершеннолетние по всему миру находились в не лучшем положение, а некоторые страны и по вовсе ещё долгое время не могли оправиться от последствий войны, в особенности Япония. Голод, нищета, разруха, болезни и другие факторы свалились на детей в то время, поэтому было решено создать праздник, способный привлечь взгляды неравнодушных.</a:t>
            </a:r>
            <a:endParaRPr lang="ru-RU" sz="2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r>
              <a:rPr lang="ru-RU" dirty="0" smtClean="0">
                <a:latin typeface="Times New Roman" pitchFamily="18" charset="0"/>
                <a:cs typeface="Times New Roman" pitchFamily="18" charset="0"/>
              </a:rPr>
              <a:t>Причины создания</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49347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1524000"/>
            <a:ext cx="4186808" cy="4572000"/>
          </a:xfrm>
        </p:spPr>
        <p:txBody>
          <a:bodyPr>
            <a:normAutofit/>
          </a:bodyPr>
          <a:lstStyle/>
          <a:p>
            <a:pPr marL="0" indent="0">
              <a:buNone/>
            </a:pPr>
            <a:r>
              <a:rPr lang="ru-RU" sz="2400" dirty="0" smtClean="0"/>
              <a:t>В этот день стараются проводить мероприятия, посвящённые детям по всему миру. Спортивные соревнования, благотворительные акции, выставки рисунков и т.п. В этот день стараются по максимуму централизовать внимание на детях и их проблемах.</a:t>
            </a:r>
            <a:endParaRPr lang="ru-RU" sz="2400" dirty="0"/>
          </a:p>
        </p:txBody>
      </p:sp>
      <p:sp>
        <p:nvSpPr>
          <p:cNvPr id="3" name="Заголовок 2"/>
          <p:cNvSpPr>
            <a:spLocks noGrp="1"/>
          </p:cNvSpPr>
          <p:nvPr>
            <p:ph type="title"/>
          </p:nvPr>
        </p:nvSpPr>
        <p:spPr/>
        <p:txBody>
          <a:bodyPr>
            <a:normAutofit/>
          </a:bodyPr>
          <a:lstStyle/>
          <a:p>
            <a:r>
              <a:rPr lang="ru-RU" sz="3600" dirty="0" smtClean="0">
                <a:latin typeface="Times New Roman" pitchFamily="18" charset="0"/>
                <a:cs typeface="Times New Roman" pitchFamily="18" charset="0"/>
              </a:rPr>
              <a:t>Традиции праздника</a:t>
            </a:r>
            <a:endParaRPr lang="ru-RU" sz="3600" dirty="0">
              <a:latin typeface="Times New Roman" pitchFamily="18" charset="0"/>
              <a:cs typeface="Times New Roman" pitchFamily="18" charset="0"/>
            </a:endParaRPr>
          </a:p>
        </p:txBody>
      </p:sp>
      <p:pic>
        <p:nvPicPr>
          <p:cNvPr id="6146" name="Picture 2" descr="C:\Users\dns\Downloads\f8c945b2cedf0ecf9ccffbfcefba18e9.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018118"/>
            <a:ext cx="4371914"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210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sz="2400" dirty="0">
                <a:latin typeface="Times New Roman" pitchFamily="18" charset="0"/>
                <a:cs typeface="Times New Roman" pitchFamily="18" charset="0"/>
              </a:rPr>
              <a:t>Статья </a:t>
            </a:r>
            <a:r>
              <a:rPr lang="ru-RU" sz="2400" dirty="0">
                <a:latin typeface="Times New Roman" pitchFamily="18" charset="0"/>
                <a:cs typeface="Times New Roman" pitchFamily="18" charset="0"/>
                <a:hlinkClick r:id="rId2"/>
              </a:rPr>
              <a:t>«День защиты детей» </a:t>
            </a:r>
            <a:r>
              <a:rPr lang="ru-RU" sz="2400" dirty="0">
                <a:latin typeface="Times New Roman" pitchFamily="18" charset="0"/>
                <a:cs typeface="Times New Roman" pitchFamily="18" charset="0"/>
              </a:rPr>
              <a:t>на сайте «Праздники </a:t>
            </a:r>
            <a:r>
              <a:rPr lang="ru-RU" sz="2400" dirty="0" smtClean="0">
                <a:latin typeface="Times New Roman" pitchFamily="18" charset="0"/>
                <a:cs typeface="Times New Roman" pitchFamily="18" charset="0"/>
              </a:rPr>
              <a:t>России </a:t>
            </a:r>
            <a:r>
              <a:rPr lang="en-US" sz="2400" dirty="0">
                <a:latin typeface="Times New Roman" pitchFamily="18" charset="0"/>
                <a:cs typeface="Times New Roman" pitchFamily="18" charset="0"/>
              </a:rPr>
              <a:t>[</a:t>
            </a:r>
            <a:r>
              <a:rPr lang="ru-RU" sz="2400" dirty="0">
                <a:latin typeface="Times New Roman" pitchFamily="18" charset="0"/>
                <a:cs typeface="Times New Roman" pitchFamily="18" charset="0"/>
              </a:rPr>
              <a:t>Электронный ресурс</a:t>
            </a:r>
            <a:r>
              <a:rPr lang="en-US" sz="2400" dirty="0" smtClean="0">
                <a:latin typeface="Times New Roman" pitchFamily="18" charset="0"/>
                <a:cs typeface="Times New Roman" pitchFamily="18" charset="0"/>
              </a:rPr>
              <a:t>]</a:t>
            </a:r>
            <a:endParaRPr lang="ru-RU" sz="2400" dirty="0" smtClean="0">
              <a:latin typeface="Times New Roman" pitchFamily="18" charset="0"/>
              <a:cs typeface="Times New Roman" pitchFamily="18" charset="0"/>
            </a:endParaRPr>
          </a:p>
          <a:p>
            <a:r>
              <a:rPr lang="ru-RU" sz="2400" dirty="0">
                <a:latin typeface="Times New Roman" pitchFamily="18" charset="0"/>
                <a:cs typeface="Times New Roman" pitchFamily="18" charset="0"/>
              </a:rPr>
              <a:t>Статья </a:t>
            </a:r>
            <a:r>
              <a:rPr lang="ru-RU" sz="2400" dirty="0">
                <a:latin typeface="Times New Roman" pitchFamily="18" charset="0"/>
                <a:cs typeface="Times New Roman" pitchFamily="18" charset="0"/>
                <a:hlinkClick r:id="rId3"/>
              </a:rPr>
              <a:t>«День защиты детей в 2020 году: история и традиции праздника</a:t>
            </a:r>
            <a:r>
              <a:rPr lang="ru-RU" sz="2400" dirty="0" smtClean="0">
                <a:latin typeface="Times New Roman" pitchFamily="18" charset="0"/>
                <a:cs typeface="Times New Roman" pitchFamily="18" charset="0"/>
                <a:hlinkClick r:id="rId3"/>
              </a:rPr>
              <a:t>»</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Электронный ресурс</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C</a:t>
            </a:r>
            <a:r>
              <a:rPr lang="ru-RU" sz="2400" dirty="0" err="1" smtClean="0">
                <a:latin typeface="Times New Roman" pitchFamily="18" charset="0"/>
                <a:cs typeface="Times New Roman" pitchFamily="18" charset="0"/>
              </a:rPr>
              <a:t>татья</a:t>
            </a: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hlinkClick r:id="rId4"/>
              </a:rPr>
              <a:t>«</a:t>
            </a:r>
            <a:r>
              <a:rPr lang="ru-RU" sz="2400" b="1" dirty="0" smtClean="0">
                <a:latin typeface="Times New Roman" pitchFamily="18" charset="0"/>
                <a:cs typeface="Times New Roman" pitchFamily="18" charset="0"/>
                <a:hlinkClick r:id="rId4"/>
              </a:rPr>
              <a:t>1 </a:t>
            </a:r>
            <a:r>
              <a:rPr lang="ru-RU" sz="2400" b="1" dirty="0">
                <a:latin typeface="Times New Roman" pitchFamily="18" charset="0"/>
                <a:cs typeface="Times New Roman" pitchFamily="18" charset="0"/>
                <a:hlinkClick r:id="rId4"/>
              </a:rPr>
              <a:t>июня – Международный день защиты </a:t>
            </a:r>
            <a:r>
              <a:rPr lang="ru-RU" sz="2400" b="1" dirty="0" smtClean="0">
                <a:latin typeface="Times New Roman" pitchFamily="18" charset="0"/>
                <a:cs typeface="Times New Roman" pitchFamily="18" charset="0"/>
                <a:hlinkClick r:id="rId4"/>
              </a:rPr>
              <a:t>детей»</a:t>
            </a:r>
            <a:r>
              <a:rPr lang="ru-RU" sz="2400" b="1"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t>
            </a:r>
            <a:r>
              <a:rPr lang="ru-RU" sz="2400" dirty="0">
                <a:latin typeface="Times New Roman" pitchFamily="18" charset="0"/>
                <a:cs typeface="Times New Roman" pitchFamily="18" charset="0"/>
              </a:rPr>
              <a:t>Электронный ресурс</a:t>
            </a:r>
            <a:r>
              <a:rPr lang="en-US" sz="2400" dirty="0">
                <a:latin typeface="Times New Roman" pitchFamily="18" charset="0"/>
                <a:cs typeface="Times New Roman" pitchFamily="18" charset="0"/>
              </a:rPr>
              <a:t>]</a:t>
            </a:r>
          </a:p>
          <a:p>
            <a:pPr marL="0" indent="0">
              <a:buNone/>
            </a:pPr>
            <a:endParaRPr lang="ru-RU" b="1" dirty="0" smtClean="0"/>
          </a:p>
          <a:p>
            <a:pPr marL="0" indent="0">
              <a:buNone/>
            </a:pPr>
            <a:endParaRPr lang="ru-RU" b="1" dirty="0"/>
          </a:p>
          <a:p>
            <a:pPr marL="0" indent="0">
              <a:buNone/>
            </a:pPr>
            <a:endParaRPr lang="ru-RU" dirty="0"/>
          </a:p>
        </p:txBody>
      </p:sp>
      <p:sp>
        <p:nvSpPr>
          <p:cNvPr id="3" name="Заголовок 2"/>
          <p:cNvSpPr>
            <a:spLocks noGrp="1"/>
          </p:cNvSpPr>
          <p:nvPr>
            <p:ph type="title"/>
          </p:nvPr>
        </p:nvSpPr>
        <p:spPr/>
        <p:txBody>
          <a:bodyPr>
            <a:normAutofit/>
          </a:bodyPr>
          <a:lstStyle/>
          <a:p>
            <a:r>
              <a:rPr lang="ru-RU" sz="3600" dirty="0" smtClean="0">
                <a:latin typeface="Times New Roman" pitchFamily="18" charset="0"/>
                <a:cs typeface="Times New Roman" pitchFamily="18" charset="0"/>
              </a:rPr>
              <a:t>Литература</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350120791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52</TotalTime>
  <Words>404</Words>
  <Application>Microsoft Office PowerPoint</Application>
  <PresentationFormat>Экран (4:3)</PresentationFormat>
  <Paragraphs>26</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Бумажная</vt:lpstr>
      <vt:lpstr>История дня защиты детей</vt:lpstr>
      <vt:lpstr>Терминология</vt:lpstr>
      <vt:lpstr>Символика</vt:lpstr>
      <vt:lpstr>История </vt:lpstr>
      <vt:lpstr>Презентация PowerPoint</vt:lpstr>
      <vt:lpstr>Презентация PowerPoint</vt:lpstr>
      <vt:lpstr>Причины создания</vt:lpstr>
      <vt:lpstr>Традиции праздника</vt:lpstr>
      <vt:lpstr>Литература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дня защиты детей</dc:title>
  <dc:creator>dns</dc:creator>
  <cp:lastModifiedBy>Windows User</cp:lastModifiedBy>
  <cp:revision>8</cp:revision>
  <dcterms:created xsi:type="dcterms:W3CDTF">2020-05-17T15:38:22Z</dcterms:created>
  <dcterms:modified xsi:type="dcterms:W3CDTF">2020-05-21T11:19:49Z</dcterms:modified>
</cp:coreProperties>
</file>