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6" r:id="rId2"/>
    <p:sldId id="257" r:id="rId3"/>
    <p:sldId id="258" r:id="rId4"/>
    <p:sldId id="262" r:id="rId5"/>
    <p:sldId id="259" r:id="rId6"/>
    <p:sldId id="261" r:id="rId7"/>
    <p:sldId id="264" r:id="rId8"/>
    <p:sldId id="265" r:id="rId9"/>
    <p:sldId id="266" r:id="rId10"/>
    <p:sldId id="267" r:id="rId11"/>
    <p:sldId id="268" r:id="rId12"/>
    <p:sldId id="269" r:id="rId13"/>
    <p:sldId id="270" r:id="rId14"/>
    <p:sldId id="271" r:id="rId15"/>
    <p:sldId id="272" r:id="rId16"/>
    <p:sldId id="260"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8" d="100"/>
          <a:sy n="118" d="100"/>
        </p:scale>
        <p:origin x="-143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AB024F-3F36-4C4A-8599-B9EB0F33D1EF}" type="datetimeFigureOut">
              <a:rPr lang="ru-RU" smtClean="0"/>
              <a:t>29.05.2020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FEE9F6-76D8-4D9E-AEA3-3DE2DAF4547F}"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378DD5D-F4C1-4350-8132-D5EC426F2173}" type="slidenum">
              <a:rPr lang="ru-RU" smtClean="0"/>
              <a:pPr/>
              <a:t>8</a:t>
            </a:fld>
            <a:endParaRPr lang="ru-RU"/>
          </a:p>
        </p:txBody>
      </p:sp>
    </p:spTree>
    <p:extLst>
      <p:ext uri="{BB962C8B-B14F-4D97-AF65-F5344CB8AC3E}">
        <p14:creationId xmlns:p14="http://schemas.microsoft.com/office/powerpoint/2010/main" xmlns="" val="1096355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ru-RU" smtClean="0"/>
              <a:t>Образец заголовка</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29.05.2020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29.05.2020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29.05.2020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pPr/>
              <a:t>29.05.2020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29.05.2020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29.05.2020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29.05.2020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29.05.2020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29.05.2020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29.05.2020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29.05.2020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B4C71EC6-210F-42DE-9C53-41977AD35B3D}" type="datetimeFigureOut">
              <a:rPr lang="ru-RU" smtClean="0"/>
              <a:pPr/>
              <a:t>29.05.2020</a:t>
            </a:fld>
            <a:endParaRPr lang="ru-RU"/>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ru-RU"/>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2"/>
          <p:cNvSpPr txBox="1">
            <a:spLocks/>
          </p:cNvSpPr>
          <p:nvPr/>
        </p:nvSpPr>
        <p:spPr>
          <a:xfrm>
            <a:off x="-5274" y="1628800"/>
            <a:ext cx="9144000" cy="5112568"/>
          </a:xfrm>
          <a:prstGeom prst="rect">
            <a:avLst/>
          </a:prstGeom>
        </p:spPr>
        <p:txBody>
          <a:bodyPr vert="horz" lIns="91440" tIns="45720" rIns="91440" bIns="45720" rtlCol="0">
            <a:normAutofit fontScale="92500" lnSpcReduction="20000"/>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marL="274320" indent="-274320" algn="ctr">
              <a:spcAft>
                <a:spcPts val="0"/>
              </a:spcAft>
              <a:buClr>
                <a:schemeClr val="accent3"/>
              </a:buClr>
              <a:buFont typeface="Wingdings 2"/>
              <a:buNone/>
              <a:defRPr/>
            </a:pPr>
            <a:endParaRPr lang="ru-RU" dirty="0" smtClean="0"/>
          </a:p>
          <a:p>
            <a:pPr marL="274320" indent="-274320" algn="ctr">
              <a:spcAft>
                <a:spcPts val="0"/>
              </a:spcAft>
              <a:buClr>
                <a:schemeClr val="accent3"/>
              </a:buClr>
              <a:defRPr/>
            </a:pPr>
            <a:endParaRPr lang="ru-RU" sz="3000" b="1" dirty="0">
              <a:solidFill>
                <a:schemeClr val="tx1"/>
              </a:solidFill>
              <a:latin typeface="Times New Roman" pitchFamily="18" charset="0"/>
              <a:cs typeface="Times New Roman" pitchFamily="18" charset="0"/>
            </a:endParaRPr>
          </a:p>
          <a:p>
            <a:pPr marL="274320" indent="-274320" algn="ctr">
              <a:spcAft>
                <a:spcPts val="0"/>
              </a:spcAft>
              <a:buClr>
                <a:schemeClr val="accent3"/>
              </a:buClr>
              <a:defRPr/>
            </a:pPr>
            <a:endParaRPr lang="ru-RU" sz="3000" b="1" dirty="0">
              <a:solidFill>
                <a:schemeClr val="tx1"/>
              </a:solidFill>
              <a:latin typeface="Times New Roman" pitchFamily="18" charset="0"/>
              <a:cs typeface="Times New Roman" pitchFamily="18" charset="0"/>
            </a:endParaRPr>
          </a:p>
          <a:p>
            <a:pPr marL="274320" indent="-274320" algn="ctr">
              <a:spcAft>
                <a:spcPts val="0"/>
              </a:spcAft>
              <a:buClr>
                <a:schemeClr val="accent3"/>
              </a:buClr>
              <a:defRPr/>
            </a:pPr>
            <a:r>
              <a:rPr lang="ru-RU" sz="3800" b="1" dirty="0" smtClean="0">
                <a:solidFill>
                  <a:schemeClr val="tx1"/>
                </a:solidFill>
                <a:latin typeface="Times New Roman" pitchFamily="18" charset="0"/>
                <a:cs typeface="Times New Roman" pitchFamily="18" charset="0"/>
              </a:rPr>
              <a:t>Занимательная математика для детей</a:t>
            </a:r>
          </a:p>
          <a:p>
            <a:pPr marL="274320" indent="-274320" algn="ctr">
              <a:spcAft>
                <a:spcPts val="0"/>
              </a:spcAft>
              <a:buClr>
                <a:schemeClr val="accent3"/>
              </a:buClr>
              <a:defRPr/>
            </a:pPr>
            <a:endParaRPr lang="ru-RU" sz="3800" b="1" dirty="0" smtClean="0">
              <a:solidFill>
                <a:schemeClr val="tx1"/>
              </a:solidFill>
              <a:latin typeface="Times New Roman" pitchFamily="18" charset="0"/>
              <a:cs typeface="Times New Roman" pitchFamily="18" charset="0"/>
            </a:endParaRPr>
          </a:p>
          <a:p>
            <a:pPr marL="274320" indent="-274320" algn="ctr">
              <a:spcAft>
                <a:spcPts val="0"/>
              </a:spcAft>
              <a:buClr>
                <a:schemeClr val="accent3"/>
              </a:buClr>
              <a:defRPr/>
            </a:pPr>
            <a:endParaRPr lang="ru-RU" sz="3300" b="1" dirty="0" smtClean="0">
              <a:solidFill>
                <a:schemeClr val="tx1"/>
              </a:solidFill>
              <a:latin typeface="Times New Roman" pitchFamily="18" charset="0"/>
              <a:cs typeface="Times New Roman" pitchFamily="18" charset="0"/>
            </a:endParaRPr>
          </a:p>
          <a:p>
            <a:pPr marL="274320" indent="-274320" algn="ctr">
              <a:spcAft>
                <a:spcPts val="0"/>
              </a:spcAft>
              <a:buClr>
                <a:schemeClr val="accent3"/>
              </a:buClr>
              <a:defRPr/>
            </a:pPr>
            <a:endParaRPr lang="ru-RU" sz="3300" b="1" dirty="0" smtClean="0">
              <a:solidFill>
                <a:schemeClr val="tx1"/>
              </a:solidFill>
              <a:latin typeface="Times New Roman" pitchFamily="18" charset="0"/>
              <a:cs typeface="Times New Roman" pitchFamily="18" charset="0"/>
            </a:endParaRPr>
          </a:p>
          <a:p>
            <a:pPr indent="4572000" algn="r">
              <a:spcBef>
                <a:spcPts val="0"/>
              </a:spcBef>
              <a:spcAft>
                <a:spcPts val="0"/>
              </a:spcAft>
            </a:pPr>
            <a:r>
              <a:rPr lang="ru-RU" sz="1600" b="1" dirty="0" smtClean="0">
                <a:solidFill>
                  <a:schemeClr val="tx1"/>
                </a:solidFill>
                <a:latin typeface="Times New Roman" panose="02020603050405020304" pitchFamily="18" charset="0"/>
                <a:cs typeface="Times New Roman" panose="02020603050405020304" pitchFamily="18" charset="0"/>
              </a:rPr>
              <a:t>Выполнила </a:t>
            </a:r>
            <a:r>
              <a:rPr lang="ru-RU" sz="1600" b="1" dirty="0">
                <a:solidFill>
                  <a:schemeClr val="tx1"/>
                </a:solidFill>
                <a:latin typeface="Times New Roman" panose="02020603050405020304" pitchFamily="18" charset="0"/>
                <a:cs typeface="Times New Roman" panose="02020603050405020304" pitchFamily="18" charset="0"/>
              </a:rPr>
              <a:t>студентка</a:t>
            </a:r>
            <a:endParaRPr lang="ru-RU" sz="1600" dirty="0">
              <a:solidFill>
                <a:schemeClr val="tx1"/>
              </a:solidFill>
              <a:latin typeface="Times New Roman" panose="02020603050405020304" pitchFamily="18" charset="0"/>
              <a:cs typeface="Times New Roman" panose="02020603050405020304" pitchFamily="18" charset="0"/>
            </a:endParaRPr>
          </a:p>
          <a:p>
            <a:pPr indent="4572000" algn="r">
              <a:spcBef>
                <a:spcPts val="0"/>
              </a:spcBef>
              <a:spcAft>
                <a:spcPts val="0"/>
              </a:spcAft>
            </a:pPr>
            <a:r>
              <a:rPr lang="ru-RU" sz="1600" dirty="0" smtClean="0">
                <a:solidFill>
                  <a:schemeClr val="tx1"/>
                </a:solidFill>
                <a:latin typeface="Times New Roman" panose="02020603050405020304" pitchFamily="18" charset="0"/>
                <a:cs typeface="Times New Roman" panose="02020603050405020304" pitchFamily="18" charset="0"/>
              </a:rPr>
              <a:t>2 </a:t>
            </a:r>
            <a:r>
              <a:rPr lang="ru-RU" sz="1600" dirty="0">
                <a:solidFill>
                  <a:schemeClr val="tx1"/>
                </a:solidFill>
                <a:latin typeface="Times New Roman" panose="02020603050405020304" pitchFamily="18" charset="0"/>
                <a:cs typeface="Times New Roman" panose="02020603050405020304" pitchFamily="18" charset="0"/>
              </a:rPr>
              <a:t>курса группы Ф-МИ181</a:t>
            </a:r>
          </a:p>
          <a:p>
            <a:pPr indent="4572000" algn="r">
              <a:spcBef>
                <a:spcPts val="0"/>
              </a:spcBef>
              <a:spcAft>
                <a:spcPts val="0"/>
              </a:spcAft>
            </a:pPr>
            <a:r>
              <a:rPr lang="ru-RU" sz="1600" i="1" dirty="0" smtClean="0">
                <a:solidFill>
                  <a:schemeClr val="tx1"/>
                </a:solidFill>
                <a:latin typeface="Times New Roman" panose="02020603050405020304" pitchFamily="18" charset="0"/>
                <a:cs typeface="Times New Roman" panose="02020603050405020304" pitchFamily="18" charset="0"/>
              </a:rPr>
              <a:t>Воробьева </a:t>
            </a:r>
            <a:r>
              <a:rPr lang="ru-RU" sz="1600" i="1" dirty="0">
                <a:solidFill>
                  <a:schemeClr val="tx1"/>
                </a:solidFill>
                <a:latin typeface="Times New Roman" panose="02020603050405020304" pitchFamily="18" charset="0"/>
                <a:cs typeface="Times New Roman" panose="02020603050405020304" pitchFamily="18" charset="0"/>
              </a:rPr>
              <a:t>Дарья</a:t>
            </a:r>
            <a:r>
              <a:rPr lang="ru-RU" sz="1600" dirty="0">
                <a:solidFill>
                  <a:schemeClr val="tx1"/>
                </a:solidFill>
                <a:latin typeface="Times New Roman" panose="02020603050405020304" pitchFamily="18" charset="0"/>
                <a:cs typeface="Times New Roman" panose="02020603050405020304" pitchFamily="18" charset="0"/>
              </a:rPr>
              <a:t> </a:t>
            </a:r>
          </a:p>
          <a:p>
            <a:pPr indent="4572000" algn="r">
              <a:spcBef>
                <a:spcPts val="0"/>
              </a:spcBef>
              <a:spcAft>
                <a:spcPts val="0"/>
              </a:spcAft>
            </a:pPr>
            <a:r>
              <a:rPr lang="ru-RU" sz="1600" b="1" dirty="0">
                <a:solidFill>
                  <a:schemeClr val="tx1"/>
                </a:solidFill>
                <a:latin typeface="Times New Roman" panose="02020603050405020304" pitchFamily="18" charset="0"/>
                <a:cs typeface="Times New Roman" panose="02020603050405020304" pitchFamily="18" charset="0"/>
              </a:rPr>
              <a:t> </a:t>
            </a:r>
            <a:r>
              <a:rPr lang="ru-RU" sz="1600" b="1" dirty="0" smtClean="0">
                <a:solidFill>
                  <a:schemeClr val="tx1"/>
                </a:solidFill>
                <a:latin typeface="Times New Roman" panose="02020603050405020304" pitchFamily="18" charset="0"/>
                <a:cs typeface="Times New Roman" panose="02020603050405020304" pitchFamily="18" charset="0"/>
              </a:rPr>
              <a:t>Руководитель</a:t>
            </a:r>
            <a:endParaRPr lang="ru-RU" sz="1600" dirty="0" smtClean="0">
              <a:solidFill>
                <a:schemeClr val="tx1"/>
              </a:solidFill>
              <a:latin typeface="Times New Roman" panose="02020603050405020304" pitchFamily="18" charset="0"/>
              <a:cs typeface="Times New Roman" panose="02020603050405020304" pitchFamily="18" charset="0"/>
            </a:endParaRPr>
          </a:p>
          <a:p>
            <a:pPr indent="4572000" algn="r">
              <a:spcBef>
                <a:spcPts val="0"/>
              </a:spcBef>
              <a:spcAft>
                <a:spcPts val="0"/>
              </a:spcAft>
            </a:pPr>
            <a:r>
              <a:rPr lang="ru-RU" sz="1600" dirty="0" smtClean="0">
                <a:solidFill>
                  <a:schemeClr val="tx1"/>
                </a:solidFill>
                <a:latin typeface="Times New Roman" panose="02020603050405020304" pitchFamily="18" charset="0"/>
                <a:cs typeface="Times New Roman" panose="02020603050405020304" pitchFamily="18" charset="0"/>
              </a:rPr>
              <a:t>кандидат физ.-мат. наук, доцент </a:t>
            </a:r>
          </a:p>
          <a:p>
            <a:pPr indent="4572000" algn="r">
              <a:spcBef>
                <a:spcPts val="0"/>
              </a:spcBef>
              <a:spcAft>
                <a:spcPts val="0"/>
              </a:spcAft>
            </a:pPr>
            <a:r>
              <a:rPr lang="ru-RU" sz="1600" dirty="0" err="1" smtClean="0">
                <a:solidFill>
                  <a:schemeClr val="tx1"/>
                </a:solidFill>
                <a:latin typeface="Times New Roman" panose="02020603050405020304" pitchFamily="18" charset="0"/>
                <a:cs typeface="Times New Roman" panose="02020603050405020304" pitchFamily="18" charset="0"/>
              </a:rPr>
              <a:t>Шилинг</a:t>
            </a:r>
            <a:r>
              <a:rPr lang="ru-RU" sz="1600" dirty="0" smtClean="0">
                <a:solidFill>
                  <a:schemeClr val="tx1"/>
                </a:solidFill>
                <a:latin typeface="Times New Roman" panose="02020603050405020304" pitchFamily="18" charset="0"/>
                <a:cs typeface="Times New Roman" panose="02020603050405020304" pitchFamily="18" charset="0"/>
              </a:rPr>
              <a:t> Г.С.</a:t>
            </a:r>
          </a:p>
          <a:p>
            <a:pPr indent="4572000" algn="r">
              <a:spcBef>
                <a:spcPts val="0"/>
              </a:spcBef>
              <a:spcAft>
                <a:spcPts val="0"/>
              </a:spcAft>
            </a:pPr>
            <a:endParaRPr lang="ru-RU" sz="1600" b="1" dirty="0" smtClean="0">
              <a:solidFill>
                <a:schemeClr val="tx1"/>
              </a:solidFill>
              <a:latin typeface="Arial" pitchFamily="34" charset="0"/>
              <a:cs typeface="Arial" pitchFamily="34" charset="0"/>
            </a:endParaRPr>
          </a:p>
          <a:p>
            <a:pPr indent="4572000" algn="r">
              <a:spcBef>
                <a:spcPts val="0"/>
              </a:spcBef>
              <a:spcAft>
                <a:spcPts val="0"/>
              </a:spcAft>
            </a:pPr>
            <a:endParaRPr lang="ru-RU" sz="1600" b="1" dirty="0" smtClean="0">
              <a:solidFill>
                <a:schemeClr val="tx1"/>
              </a:solidFill>
              <a:latin typeface="Arial" pitchFamily="34" charset="0"/>
              <a:cs typeface="Arial" pitchFamily="34" charset="0"/>
            </a:endParaRPr>
          </a:p>
          <a:p>
            <a:pPr indent="4122738"/>
            <a:r>
              <a:rPr lang="ru-RU" sz="1600" b="1" dirty="0" smtClean="0">
                <a:solidFill>
                  <a:schemeClr val="tx1"/>
                </a:solidFill>
                <a:latin typeface="Times New Roman" panose="02020603050405020304" pitchFamily="18" charset="0"/>
                <a:cs typeface="Times New Roman" panose="02020603050405020304" pitchFamily="18" charset="0"/>
              </a:rPr>
              <a:t>Бийск 2020</a:t>
            </a:r>
          </a:p>
        </p:txBody>
      </p:sp>
    </p:spTree>
    <p:extLst>
      <p:ext uri="{BB962C8B-B14F-4D97-AF65-F5344CB8AC3E}">
        <p14:creationId xmlns:p14="http://schemas.microsoft.com/office/powerpoint/2010/main" xmlns="" val="490040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solidFill>
                  <a:schemeClr val="tx1"/>
                </a:solidFill>
              </a:rPr>
              <a:t>Интересные факты о математике</a:t>
            </a:r>
            <a:r>
              <a:rPr lang="ru-RU" b="1" dirty="0"/>
              <a:t/>
            </a:r>
            <a:br>
              <a:rPr lang="ru-RU" b="1" dirty="0"/>
            </a:br>
            <a:endParaRPr lang="ru-RU" dirty="0"/>
          </a:p>
        </p:txBody>
      </p:sp>
      <p:pic>
        <p:nvPicPr>
          <p:cNvPr id="1028" name="Picture 4" descr="https://e.ursmu.ru/pluginfile.php/2178/course/overviewfiles/matematik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35896" y="1988840"/>
            <a:ext cx="1736761" cy="1442915"/>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Математические загадки с подвохом, математические загадки для ..."/>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00192" y="4077072"/>
            <a:ext cx="1512168" cy="178867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Объект 2"/>
          <p:cNvSpPr>
            <a:spLocks noGrp="1"/>
          </p:cNvSpPr>
          <p:nvPr>
            <p:ph idx="1"/>
          </p:nvPr>
        </p:nvSpPr>
        <p:spPr>
          <a:xfrm>
            <a:off x="75276" y="1149166"/>
            <a:ext cx="9068724" cy="5708834"/>
          </a:xfrm>
        </p:spPr>
        <p:txBody>
          <a:bodyPr>
            <a:normAutofit lnSpcReduction="10000"/>
          </a:bodyPr>
          <a:lstStyle/>
          <a:p>
            <a:r>
              <a:rPr lang="ru-RU" b="1" dirty="0" smtClean="0">
                <a:solidFill>
                  <a:srgbClr val="002060"/>
                </a:solidFill>
              </a:rPr>
              <a:t>Ноль </a:t>
            </a:r>
            <a:r>
              <a:rPr lang="ru-RU" b="1" dirty="0">
                <a:solidFill>
                  <a:srgbClr val="002060"/>
                </a:solidFill>
              </a:rPr>
              <a:t>– единственное в математике число, которое нельзя написать римскими </a:t>
            </a:r>
            <a:r>
              <a:rPr lang="ru-RU" b="1" dirty="0" smtClean="0">
                <a:solidFill>
                  <a:srgbClr val="002060"/>
                </a:solidFill>
              </a:rPr>
              <a:t>цифрами</a:t>
            </a:r>
          </a:p>
          <a:p>
            <a:endParaRPr lang="ru-RU" b="1" dirty="0" smtClean="0">
              <a:solidFill>
                <a:srgbClr val="002060"/>
              </a:solidFill>
            </a:endParaRPr>
          </a:p>
          <a:p>
            <a:endParaRPr lang="ru-RU" dirty="0"/>
          </a:p>
          <a:p>
            <a:endParaRPr lang="ru-RU" dirty="0" smtClean="0"/>
          </a:p>
          <a:p>
            <a:pPr marL="0" indent="0">
              <a:buNone/>
            </a:pPr>
            <a:endParaRPr lang="ru-RU" dirty="0"/>
          </a:p>
          <a:p>
            <a:r>
              <a:rPr lang="ru-RU" b="1" dirty="0">
                <a:solidFill>
                  <a:srgbClr val="002060"/>
                </a:solidFill>
              </a:rPr>
              <a:t>Если умножить ваш возраст на 7, затем умножить на 1443, то результатом будет ваш возраст написанный три раза </a:t>
            </a:r>
            <a:r>
              <a:rPr lang="ru-RU" b="1" dirty="0" smtClean="0">
                <a:solidFill>
                  <a:srgbClr val="002060"/>
                </a:solidFill>
              </a:rPr>
              <a:t>подряд</a:t>
            </a:r>
          </a:p>
          <a:p>
            <a:pPr marL="0" indent="0">
              <a:buNone/>
            </a:pPr>
            <a:endParaRPr lang="ru-RU" dirty="0"/>
          </a:p>
          <a:p>
            <a:r>
              <a:rPr lang="ru-RU" b="1" dirty="0">
                <a:solidFill>
                  <a:srgbClr val="002060"/>
                </a:solidFill>
              </a:rPr>
              <a:t>Сумма чисел от 1 до 100 </a:t>
            </a:r>
            <a:r>
              <a:rPr lang="ru-RU" b="1" dirty="0" smtClean="0">
                <a:solidFill>
                  <a:srgbClr val="002060"/>
                </a:solidFill>
              </a:rPr>
              <a:t>– 5050</a:t>
            </a:r>
          </a:p>
          <a:p>
            <a:endParaRPr lang="ru-RU" b="1" dirty="0" smtClean="0"/>
          </a:p>
          <a:p>
            <a:r>
              <a:rPr lang="ru-RU" b="1" dirty="0">
                <a:solidFill>
                  <a:srgbClr val="002060"/>
                </a:solidFill>
              </a:rPr>
              <a:t>Самым большим числом в мире является </a:t>
            </a:r>
            <a:r>
              <a:rPr lang="ru-RU" b="1" dirty="0" err="1">
                <a:solidFill>
                  <a:srgbClr val="002060"/>
                </a:solidFill>
              </a:rPr>
              <a:t>центиллион</a:t>
            </a:r>
            <a:r>
              <a:rPr lang="ru-RU" b="1" dirty="0">
                <a:solidFill>
                  <a:srgbClr val="002060"/>
                </a:solidFill>
              </a:rPr>
              <a:t>. Это единица с шестью сотнями </a:t>
            </a:r>
            <a:r>
              <a:rPr lang="ru-RU" b="1" dirty="0" smtClean="0">
                <a:solidFill>
                  <a:srgbClr val="002060"/>
                </a:solidFill>
              </a:rPr>
              <a:t>нулей</a:t>
            </a:r>
            <a:endParaRPr lang="ru-RU" dirty="0">
              <a:solidFill>
                <a:srgbClr val="002060"/>
              </a:solidFill>
            </a:endParaRPr>
          </a:p>
          <a:p>
            <a:endParaRPr lang="ru-RU" b="1" dirty="0"/>
          </a:p>
        </p:txBody>
      </p:sp>
    </p:spTree>
    <p:extLst>
      <p:ext uri="{BB962C8B-B14F-4D97-AF65-F5344CB8AC3E}">
        <p14:creationId xmlns:p14="http://schemas.microsoft.com/office/powerpoint/2010/main" xmlns="" val="594914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28" y="476672"/>
            <a:ext cx="9106475" cy="6000328"/>
          </a:xfrm>
        </p:spPr>
        <p:txBody>
          <a:bodyPr/>
          <a:lstStyle/>
          <a:p>
            <a:r>
              <a:rPr lang="ru-RU" b="1" dirty="0" smtClean="0">
                <a:solidFill>
                  <a:srgbClr val="002060"/>
                </a:solidFill>
              </a:rPr>
              <a:t>Торт </a:t>
            </a:r>
            <a:r>
              <a:rPr lang="ru-RU" b="1" dirty="0">
                <a:solidFill>
                  <a:srgbClr val="002060"/>
                </a:solidFill>
              </a:rPr>
              <a:t>можно разделить 3 касаниями ножа на восемь равных частей. Причем, есть 2 </a:t>
            </a:r>
            <a:r>
              <a:rPr lang="ru-RU" b="1" dirty="0" smtClean="0">
                <a:solidFill>
                  <a:srgbClr val="002060"/>
                </a:solidFill>
              </a:rPr>
              <a:t>способа</a:t>
            </a:r>
          </a:p>
          <a:p>
            <a:endParaRPr lang="ru-RU" b="1" dirty="0">
              <a:solidFill>
                <a:srgbClr val="002060"/>
              </a:solidFill>
            </a:endParaRPr>
          </a:p>
          <a:p>
            <a:endParaRPr lang="ru-RU" b="1" dirty="0" smtClean="0">
              <a:solidFill>
                <a:srgbClr val="002060"/>
              </a:solidFill>
            </a:endParaRPr>
          </a:p>
          <a:p>
            <a:endParaRPr lang="ru-RU" b="1" dirty="0">
              <a:solidFill>
                <a:srgbClr val="002060"/>
              </a:solidFill>
            </a:endParaRPr>
          </a:p>
          <a:p>
            <a:endParaRPr lang="ru-RU" b="1" dirty="0" smtClean="0">
              <a:solidFill>
                <a:srgbClr val="002060"/>
              </a:solidFill>
            </a:endParaRPr>
          </a:p>
          <a:p>
            <a:r>
              <a:rPr lang="ru-RU" b="1" dirty="0">
                <a:solidFill>
                  <a:srgbClr val="002060"/>
                </a:solidFill>
              </a:rPr>
              <a:t>Миг – это единица времени, которая длится примерно сотую долю </a:t>
            </a:r>
            <a:r>
              <a:rPr lang="ru-RU" b="1" dirty="0" smtClean="0">
                <a:solidFill>
                  <a:srgbClr val="002060"/>
                </a:solidFill>
              </a:rPr>
              <a:t>секунды</a:t>
            </a:r>
          </a:p>
          <a:p>
            <a:endParaRPr lang="ru-RU" b="1" dirty="0">
              <a:solidFill>
                <a:srgbClr val="002060"/>
              </a:solidFill>
            </a:endParaRPr>
          </a:p>
          <a:p>
            <a:endParaRPr lang="ru-RU" b="1" dirty="0" smtClean="0">
              <a:solidFill>
                <a:srgbClr val="002060"/>
              </a:solidFill>
            </a:endParaRPr>
          </a:p>
          <a:p>
            <a:endParaRPr lang="ru-RU" b="1" dirty="0">
              <a:solidFill>
                <a:srgbClr val="002060"/>
              </a:solidFill>
            </a:endParaRPr>
          </a:p>
          <a:p>
            <a:endParaRPr lang="ru-RU" b="1" dirty="0" smtClean="0">
              <a:solidFill>
                <a:srgbClr val="002060"/>
              </a:solidFill>
            </a:endParaRPr>
          </a:p>
          <a:p>
            <a:r>
              <a:rPr lang="ru-RU" b="1" dirty="0">
                <a:solidFill>
                  <a:srgbClr val="002060"/>
                </a:solidFill>
              </a:rPr>
              <a:t>Число восемнадцать – это уникальное число, ведь только у него сумма цифр вдвое меньше, чем оно </a:t>
            </a:r>
            <a:r>
              <a:rPr lang="ru-RU" b="1" dirty="0" smtClean="0">
                <a:solidFill>
                  <a:srgbClr val="002060"/>
                </a:solidFill>
              </a:rPr>
              <a:t>само</a:t>
            </a:r>
            <a:endParaRPr lang="ru-RU" b="1" dirty="0">
              <a:solidFill>
                <a:srgbClr val="002060"/>
              </a:solidFill>
            </a:endParaRPr>
          </a:p>
        </p:txBody>
      </p:sp>
      <p:pic>
        <p:nvPicPr>
          <p:cNvPr id="2054" name="Picture 6" descr="https://fsd.videouroki.net/products/conspekty/math5/24-doli-obyknoviennyie-drobi.files/image00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79712" y="1340768"/>
            <a:ext cx="5040560" cy="1665480"/>
          </a:xfrm>
          <a:prstGeom prst="rect">
            <a:avLst/>
          </a:prstGeom>
          <a:noFill/>
          <a:extLst>
            <a:ext uri="{909E8E84-426E-40DD-AFC4-6F175D3DCCD1}">
              <a14:hiddenFill xmlns:a14="http://schemas.microsoft.com/office/drawing/2010/main" xmlns="">
                <a:solidFill>
                  <a:srgbClr val="FFFFFF"/>
                </a:solidFill>
              </a14:hiddenFill>
            </a:ext>
          </a:extLst>
        </p:spPr>
      </p:pic>
      <p:pic>
        <p:nvPicPr>
          <p:cNvPr id="2056" name="Picture 8" descr="https://img2.freepng.ru/20180630/cgv/kisspng-mathematics-child-stick-figure-clip-art-5b37dbbfd2fb22.028809011530387391864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80112" y="3573014"/>
            <a:ext cx="2366933" cy="2103941"/>
          </a:xfrm>
          <a:prstGeom prst="rect">
            <a:avLst/>
          </a:prstGeom>
          <a:noFill/>
          <a:extLst>
            <a:ext uri="{909E8E84-426E-40DD-AFC4-6F175D3DCCD1}">
              <a14:hiddenFill xmlns:a14="http://schemas.microsoft.com/office/drawing/2010/main" xmlns="">
                <a:solidFill>
                  <a:srgbClr val="FFFFFF"/>
                </a:solidFill>
              </a14:hiddenFill>
            </a:ext>
          </a:extLst>
        </p:spPr>
      </p:pic>
      <p:pic>
        <p:nvPicPr>
          <p:cNvPr id="2058" name="Picture 10" descr="http://ddu371.minsk.edu.by/be/sm.aspx?guid=1137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23728" y="3813429"/>
            <a:ext cx="1872208" cy="187220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94162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drralph.pbworks.com/f/1394558133/s14v_patterns.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1" r="401" b="6895"/>
          <a:stretch/>
        </p:blipFill>
        <p:spPr bwMode="auto">
          <a:xfrm>
            <a:off x="323528" y="738984"/>
            <a:ext cx="8543143" cy="56886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25338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Интересные факты и тайны Трюки На Умножение, Таблицы Умножения, Начальная Школа, Советы По Учебе, Простая Математика, Уроки Математики, Преподавание Математики, Домашнее Задание, Детская Математика"/>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03648" y="548680"/>
            <a:ext cx="6150843" cy="59766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43221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Venturing into the world of homeschooling can initially be very daunting. You should now have a greater understanding about homeschooing and what it takes to do it effectively. The more knowledge you have, the better suited you will be to ensure that the homeschooling transition is smooth for you and your child. Best wishes * You can discover even more details at the link of the image. Образование Детей, Высшее Образование, Советы По Учебе, Советы И Рекомендации, Математика В Средней Школе, Уроки Математики, Забавная Математика"/>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b="4309"/>
          <a:stretch/>
        </p:blipFill>
        <p:spPr bwMode="auto">
          <a:xfrm>
            <a:off x="-811" y="387931"/>
            <a:ext cx="6228995" cy="6189135"/>
          </a:xfrm>
          <a:prstGeom prst="rect">
            <a:avLst/>
          </a:prstGeom>
          <a:noFill/>
          <a:extLst>
            <a:ext uri="{909E8E84-426E-40DD-AFC4-6F175D3DCCD1}">
              <a14:hiddenFill xmlns:a14="http://schemas.microsoft.com/office/drawing/2010/main" xmlns="">
                <a:solidFill>
                  <a:srgbClr val="FFFFFF"/>
                </a:solidFill>
              </a14:hiddenFill>
            </a:ext>
          </a:extLst>
        </p:spPr>
      </p:pic>
      <p:pic>
        <p:nvPicPr>
          <p:cNvPr id="4100" name="Picture 4" descr="https://avatars.mds.yandex.net/get-pdb/2071464/cac563ba-6692-4268-8379-5ff6826a2828/s1200?webp=fals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660232" y="4399585"/>
            <a:ext cx="2095240" cy="245841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9610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Прямоугольник 5"/>
          <p:cNvSpPr>
            <a:spLocks noChangeArrowheads="1"/>
          </p:cNvSpPr>
          <p:nvPr/>
        </p:nvSpPr>
        <p:spPr bwMode="auto">
          <a:xfrm>
            <a:off x="1115616" y="2564904"/>
            <a:ext cx="6624637"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2400">
                <a:solidFill>
                  <a:srgbClr val="7F7F7F"/>
                </a:solidFill>
                <a:latin typeface="Century Gothic" pitchFamily="34" charset="0"/>
              </a:defRPr>
            </a:lvl1pPr>
            <a:lvl2pPr marL="742950" indent="-285750" eaLnBrk="0" hangingPunct="0">
              <a:spcBef>
                <a:spcPct val="20000"/>
              </a:spcBef>
              <a:buFont typeface="Courier New" pitchFamily="49" charset="0"/>
              <a:buChar char="o"/>
              <a:defRPr sz="1600">
                <a:solidFill>
                  <a:srgbClr val="7F7F7F"/>
                </a:solidFill>
                <a:latin typeface="Century Gothic" pitchFamily="34" charset="0"/>
              </a:defRPr>
            </a:lvl2pPr>
            <a:lvl3pPr marL="1143000" indent="-228600" eaLnBrk="0" hangingPunct="0">
              <a:spcBef>
                <a:spcPct val="20000"/>
              </a:spcBef>
              <a:buFont typeface="Arial" charset="0"/>
              <a:buChar char="•"/>
              <a:defRPr sz="1600">
                <a:solidFill>
                  <a:srgbClr val="7F7F7F"/>
                </a:solidFill>
                <a:latin typeface="Century Gothic" pitchFamily="34" charset="0"/>
              </a:defRPr>
            </a:lvl3pPr>
            <a:lvl4pPr marL="1600200" indent="-228600" eaLnBrk="0" hangingPunct="0">
              <a:spcBef>
                <a:spcPct val="20000"/>
              </a:spcBef>
              <a:buFont typeface="Courier New" pitchFamily="49" charset="0"/>
              <a:buChar char="o"/>
              <a:defRPr sz="1600">
                <a:solidFill>
                  <a:srgbClr val="7F7F7F"/>
                </a:solidFill>
                <a:latin typeface="Century Gothic" pitchFamily="34" charset="0"/>
              </a:defRPr>
            </a:lvl4pPr>
            <a:lvl5pPr marL="2057400" indent="-228600" eaLnBrk="0" hangingPunct="0">
              <a:spcBef>
                <a:spcPct val="20000"/>
              </a:spcBef>
              <a:buFont typeface="Arial"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pitchFamily="34" charset="0"/>
              </a:defRPr>
            </a:lvl9pPr>
          </a:lstStyle>
          <a:p>
            <a:pPr algn="ctr" eaLnBrk="1" hangingPunct="1">
              <a:spcBef>
                <a:spcPct val="0"/>
              </a:spcBef>
              <a:buFontTx/>
              <a:buNone/>
            </a:pPr>
            <a:r>
              <a:rPr lang="ru-RU" altLang="ru-RU" b="1" dirty="0" smtClean="0">
                <a:solidFill>
                  <a:prstClr val="black"/>
                </a:solidFill>
                <a:latin typeface="Times New Roman" pitchFamily="18" charset="0"/>
                <a:cs typeface="Times New Roman" pitchFamily="18" charset="0"/>
              </a:rPr>
              <a:t>Интересные факты о математике</a:t>
            </a:r>
            <a:endParaRPr lang="en-US" altLang="ru-RU" b="1" dirty="0">
              <a:solidFill>
                <a:prstClr val="black"/>
              </a:solidFill>
              <a:latin typeface="Times New Roman" pitchFamily="18" charset="0"/>
              <a:cs typeface="Times New Roman" pitchFamily="18" charset="0"/>
            </a:endParaRPr>
          </a:p>
          <a:p>
            <a:pPr algn="ctr" eaLnBrk="1" hangingPunct="1">
              <a:spcBef>
                <a:spcPct val="0"/>
              </a:spcBef>
              <a:buFontTx/>
              <a:buNone/>
            </a:pPr>
            <a:endParaRPr lang="ru-RU" altLang="ru-RU" sz="1800" b="1" dirty="0">
              <a:solidFill>
                <a:prstClr val="black"/>
              </a:solidFill>
              <a:latin typeface="Times New Roman" pitchFamily="18" charset="0"/>
              <a:cs typeface="Times New Roman" pitchFamily="18" charset="0"/>
            </a:endParaRPr>
          </a:p>
        </p:txBody>
      </p:sp>
      <p:sp>
        <p:nvSpPr>
          <p:cNvPr id="3077" name="Прямоугольник 6"/>
          <p:cNvSpPr>
            <a:spLocks noChangeArrowheads="1"/>
          </p:cNvSpPr>
          <p:nvPr/>
        </p:nvSpPr>
        <p:spPr bwMode="auto">
          <a:xfrm>
            <a:off x="900113" y="3995738"/>
            <a:ext cx="7883525"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2400">
                <a:solidFill>
                  <a:srgbClr val="7F7F7F"/>
                </a:solidFill>
                <a:latin typeface="Century Gothic" pitchFamily="34" charset="0"/>
              </a:defRPr>
            </a:lvl1pPr>
            <a:lvl2pPr marL="742950" indent="-285750" eaLnBrk="0" hangingPunct="0">
              <a:spcBef>
                <a:spcPct val="20000"/>
              </a:spcBef>
              <a:buFont typeface="Courier New" pitchFamily="49" charset="0"/>
              <a:buChar char="o"/>
              <a:defRPr sz="1600">
                <a:solidFill>
                  <a:srgbClr val="7F7F7F"/>
                </a:solidFill>
                <a:latin typeface="Century Gothic" pitchFamily="34" charset="0"/>
              </a:defRPr>
            </a:lvl2pPr>
            <a:lvl3pPr marL="1143000" indent="-228600" eaLnBrk="0" hangingPunct="0">
              <a:spcBef>
                <a:spcPct val="20000"/>
              </a:spcBef>
              <a:buFont typeface="Arial" charset="0"/>
              <a:buChar char="•"/>
              <a:defRPr sz="1600">
                <a:solidFill>
                  <a:srgbClr val="7F7F7F"/>
                </a:solidFill>
                <a:latin typeface="Century Gothic" pitchFamily="34" charset="0"/>
              </a:defRPr>
            </a:lvl3pPr>
            <a:lvl4pPr marL="1600200" indent="-228600" eaLnBrk="0" hangingPunct="0">
              <a:spcBef>
                <a:spcPct val="20000"/>
              </a:spcBef>
              <a:buFont typeface="Courier New" pitchFamily="49" charset="0"/>
              <a:buChar char="o"/>
              <a:defRPr sz="1600">
                <a:solidFill>
                  <a:srgbClr val="7F7F7F"/>
                </a:solidFill>
                <a:latin typeface="Century Gothic" pitchFamily="34" charset="0"/>
              </a:defRPr>
            </a:lvl4pPr>
            <a:lvl5pPr marL="2057400" indent="-228600" eaLnBrk="0" hangingPunct="0">
              <a:spcBef>
                <a:spcPct val="20000"/>
              </a:spcBef>
              <a:buFont typeface="Arial"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charset="0"/>
              <a:buChar char="•"/>
              <a:defRPr sz="1600">
                <a:solidFill>
                  <a:srgbClr val="7F7F7F"/>
                </a:solidFill>
                <a:latin typeface="Century Gothic" pitchFamily="34" charset="0"/>
              </a:defRPr>
            </a:lvl9pPr>
          </a:lstStyle>
          <a:p>
            <a:pPr algn="r" eaLnBrk="1" hangingPunct="1">
              <a:spcBef>
                <a:spcPct val="0"/>
              </a:spcBef>
              <a:buFontTx/>
              <a:buNone/>
            </a:pPr>
            <a:r>
              <a:rPr lang="ru-RU" altLang="ru-RU" sz="1800" b="1" dirty="0">
                <a:solidFill>
                  <a:prstClr val="black"/>
                </a:solidFill>
                <a:latin typeface="Times New Roman" pitchFamily="18" charset="0"/>
                <a:cs typeface="Times New Roman" pitchFamily="18" charset="0"/>
              </a:rPr>
              <a:t>Выполнила студентка:</a:t>
            </a:r>
          </a:p>
          <a:p>
            <a:pPr algn="r" eaLnBrk="1" hangingPunct="1">
              <a:spcBef>
                <a:spcPct val="0"/>
              </a:spcBef>
              <a:buFontTx/>
              <a:buNone/>
            </a:pPr>
            <a:r>
              <a:rPr lang="ru-RU" altLang="ru-RU" sz="1800" dirty="0">
                <a:solidFill>
                  <a:prstClr val="black"/>
                </a:solidFill>
                <a:latin typeface="Times New Roman" pitchFamily="18" charset="0"/>
                <a:cs typeface="Times New Roman" pitchFamily="18" charset="0"/>
              </a:rPr>
              <a:t>группы Ф-МИ181</a:t>
            </a:r>
          </a:p>
          <a:p>
            <a:pPr algn="r" eaLnBrk="1" hangingPunct="1">
              <a:spcBef>
                <a:spcPct val="0"/>
              </a:spcBef>
              <a:buFontTx/>
              <a:buNone/>
            </a:pPr>
            <a:r>
              <a:rPr lang="ru-RU" altLang="ru-RU" sz="1800" i="1" dirty="0" smtClean="0">
                <a:solidFill>
                  <a:prstClr val="black"/>
                </a:solidFill>
                <a:latin typeface="Times New Roman" pitchFamily="18" charset="0"/>
                <a:cs typeface="Times New Roman" pitchFamily="18" charset="0"/>
              </a:rPr>
              <a:t>Ершова </a:t>
            </a:r>
            <a:r>
              <a:rPr lang="ru-RU" altLang="ru-RU" sz="1800" i="1" dirty="0">
                <a:solidFill>
                  <a:prstClr val="black"/>
                </a:solidFill>
                <a:latin typeface="Times New Roman" pitchFamily="18" charset="0"/>
                <a:cs typeface="Times New Roman" pitchFamily="18" charset="0"/>
              </a:rPr>
              <a:t>Юлия</a:t>
            </a:r>
          </a:p>
          <a:p>
            <a:pPr algn="r" eaLnBrk="1" hangingPunct="1">
              <a:spcBef>
                <a:spcPct val="0"/>
              </a:spcBef>
              <a:buFontTx/>
              <a:buNone/>
            </a:pPr>
            <a:r>
              <a:rPr lang="ru-RU" altLang="ru-RU" sz="1800" b="1" dirty="0" smtClean="0">
                <a:solidFill>
                  <a:prstClr val="black"/>
                </a:solidFill>
                <a:latin typeface="Times New Roman" pitchFamily="18" charset="0"/>
                <a:cs typeface="Times New Roman" pitchFamily="18" charset="0"/>
              </a:rPr>
              <a:t>Руководитель:</a:t>
            </a:r>
          </a:p>
          <a:p>
            <a:pPr algn="r" eaLnBrk="1" hangingPunct="1">
              <a:spcBef>
                <a:spcPct val="0"/>
              </a:spcBef>
              <a:buFontTx/>
              <a:buNone/>
            </a:pPr>
            <a:r>
              <a:rPr lang="ru-RU" altLang="ru-RU" sz="1800" i="1" dirty="0" smtClean="0">
                <a:solidFill>
                  <a:prstClr val="black"/>
                </a:solidFill>
                <a:latin typeface="Times New Roman" pitchFamily="18" charset="0"/>
                <a:cs typeface="Times New Roman" pitchFamily="18" charset="0"/>
              </a:rPr>
              <a:t>кандидат физ.-мат. наук, доцент</a:t>
            </a:r>
          </a:p>
          <a:p>
            <a:pPr algn="r" eaLnBrk="1" hangingPunct="1">
              <a:spcBef>
                <a:spcPct val="0"/>
              </a:spcBef>
              <a:buFontTx/>
              <a:buNone/>
            </a:pPr>
            <a:r>
              <a:rPr lang="ru-RU" altLang="ru-RU" sz="1800" i="1" dirty="0" err="1" smtClean="0">
                <a:solidFill>
                  <a:prstClr val="black"/>
                </a:solidFill>
                <a:latin typeface="Times New Roman" pitchFamily="18" charset="0"/>
                <a:cs typeface="Times New Roman" pitchFamily="18" charset="0"/>
              </a:rPr>
              <a:t>Шилинг</a:t>
            </a:r>
            <a:r>
              <a:rPr lang="ru-RU" altLang="ru-RU" sz="1800" i="1" dirty="0" smtClean="0">
                <a:solidFill>
                  <a:prstClr val="black"/>
                </a:solidFill>
                <a:latin typeface="Times New Roman" pitchFamily="18" charset="0"/>
                <a:cs typeface="Times New Roman" pitchFamily="18" charset="0"/>
              </a:rPr>
              <a:t> Г.С.</a:t>
            </a:r>
            <a:endParaRPr lang="ru-RU" altLang="ru-RU" sz="1800" i="1" dirty="0">
              <a:solidFill>
                <a:prstClr val="black"/>
              </a:solidFill>
              <a:latin typeface="Times New Roman" pitchFamily="18" charset="0"/>
              <a:cs typeface="Times New Roman" pitchFamily="18" charset="0"/>
            </a:endParaRPr>
          </a:p>
          <a:p>
            <a:pPr algn="r" eaLnBrk="1" hangingPunct="1">
              <a:spcBef>
                <a:spcPct val="0"/>
              </a:spcBef>
              <a:buFontTx/>
              <a:buNone/>
            </a:pPr>
            <a:endParaRPr lang="ru-RU" altLang="ru-RU" sz="1800" dirty="0">
              <a:solidFill>
                <a:prstClr val="black"/>
              </a:solidFill>
              <a:latin typeface="Times New Roman" pitchFamily="18" charset="0"/>
              <a:cs typeface="Times New Roman" pitchFamily="18" charset="0"/>
            </a:endParaRPr>
          </a:p>
          <a:p>
            <a:pPr algn="ctr" eaLnBrk="1" hangingPunct="1">
              <a:spcBef>
                <a:spcPct val="0"/>
              </a:spcBef>
              <a:buFontTx/>
              <a:buNone/>
            </a:pPr>
            <a:r>
              <a:rPr lang="ru-RU" altLang="ru-RU" sz="1800" b="1" dirty="0">
                <a:solidFill>
                  <a:prstClr val="black"/>
                </a:solidFill>
                <a:latin typeface="Times New Roman" pitchFamily="18" charset="0"/>
                <a:cs typeface="Times New Roman" pitchFamily="18" charset="0"/>
              </a:rPr>
              <a:t>Бийск 2020</a:t>
            </a:r>
          </a:p>
        </p:txBody>
      </p:sp>
    </p:spTree>
    <p:extLst>
      <p:ext uri="{BB962C8B-B14F-4D97-AF65-F5344CB8AC3E}">
        <p14:creationId xmlns:p14="http://schemas.microsoft.com/office/powerpoint/2010/main" xmlns="" val="1865450013"/>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3276" y="620688"/>
            <a:ext cx="2637952" cy="15841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Прямоугольник 3"/>
          <p:cNvSpPr/>
          <p:nvPr/>
        </p:nvSpPr>
        <p:spPr>
          <a:xfrm>
            <a:off x="3165714" y="620688"/>
            <a:ext cx="5832648" cy="1261884"/>
          </a:xfrm>
          <a:prstGeom prst="rect">
            <a:avLst/>
          </a:prstGeom>
        </p:spPr>
        <p:txBody>
          <a:bodyPr wrap="square">
            <a:spAutoFit/>
          </a:bodyPr>
          <a:lstStyle/>
          <a:p>
            <a:r>
              <a:rPr lang="ru-RU" sz="2400" dirty="0">
                <a:solidFill>
                  <a:srgbClr val="000000"/>
                </a:solidFill>
                <a:latin typeface="Times New Roman"/>
              </a:rPr>
              <a:t>Самое большое число в математике, имеющее название – </a:t>
            </a:r>
            <a:r>
              <a:rPr lang="ru-RU" sz="2800" b="1" dirty="0" err="1">
                <a:solidFill>
                  <a:srgbClr val="FF0000"/>
                </a:solidFill>
                <a:latin typeface="Times New Roman"/>
              </a:rPr>
              <a:t>центильон</a:t>
            </a:r>
            <a:r>
              <a:rPr lang="ru-RU" sz="2400" b="1" dirty="0">
                <a:solidFill>
                  <a:srgbClr val="000000"/>
                </a:solidFill>
                <a:latin typeface="Times New Roman"/>
              </a:rPr>
              <a:t>. </a:t>
            </a:r>
            <a:r>
              <a:rPr lang="ru-RU" sz="2400" dirty="0">
                <a:solidFill>
                  <a:srgbClr val="000000"/>
                </a:solidFill>
                <a:latin typeface="Times New Roman"/>
              </a:rPr>
              <a:t>Оно представляет из себя единицу и 600 нулей</a:t>
            </a:r>
            <a:endParaRPr lang="ru-RU" sz="2400" dirty="0">
              <a:solidFill>
                <a:prstClr val="black"/>
              </a:solidFill>
            </a:endParaRPr>
          </a:p>
        </p:txBody>
      </p:sp>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400256" y="2383140"/>
            <a:ext cx="3543440" cy="22029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467544" y="3645024"/>
            <a:ext cx="4248472" cy="369332"/>
          </a:xfrm>
          <a:prstGeom prst="rect">
            <a:avLst/>
          </a:prstGeom>
          <a:noFill/>
        </p:spPr>
        <p:txBody>
          <a:bodyPr wrap="square" rtlCol="0">
            <a:spAutoFit/>
          </a:bodyPr>
          <a:lstStyle/>
          <a:p>
            <a:endParaRPr lang="ru-RU" dirty="0">
              <a:solidFill>
                <a:prstClr val="black"/>
              </a:solidFill>
            </a:endParaRPr>
          </a:p>
        </p:txBody>
      </p:sp>
      <p:sp>
        <p:nvSpPr>
          <p:cNvPr id="6" name="TextBox 5"/>
          <p:cNvSpPr txBox="1"/>
          <p:nvPr/>
        </p:nvSpPr>
        <p:spPr>
          <a:xfrm>
            <a:off x="51844" y="2383140"/>
            <a:ext cx="5275410" cy="1631216"/>
          </a:xfrm>
          <a:prstGeom prst="rect">
            <a:avLst/>
          </a:prstGeom>
          <a:noFill/>
        </p:spPr>
        <p:txBody>
          <a:bodyPr wrap="square" rtlCol="0">
            <a:spAutoFit/>
          </a:bodyPr>
          <a:lstStyle/>
          <a:p>
            <a:r>
              <a:rPr lang="ru-RU" sz="2400" dirty="0">
                <a:solidFill>
                  <a:srgbClr val="000000"/>
                </a:solidFill>
                <a:latin typeface="Times New Roman"/>
              </a:rPr>
              <a:t>Название поисковой системы </a:t>
            </a:r>
            <a:r>
              <a:rPr lang="ru-RU" sz="2400" dirty="0" err="1">
                <a:solidFill>
                  <a:srgbClr val="000000"/>
                </a:solidFill>
                <a:latin typeface="Times New Roman"/>
              </a:rPr>
              <a:t>Google</a:t>
            </a:r>
            <a:r>
              <a:rPr lang="ru-RU" sz="2400" dirty="0">
                <a:solidFill>
                  <a:srgbClr val="000000"/>
                </a:solidFill>
                <a:latin typeface="Times New Roman"/>
              </a:rPr>
              <a:t> имеет математическое происхождение. </a:t>
            </a:r>
            <a:r>
              <a:rPr lang="ru-RU" sz="2800" b="1" dirty="0" err="1">
                <a:solidFill>
                  <a:srgbClr val="FF0000"/>
                </a:solidFill>
                <a:latin typeface="Times New Roman"/>
              </a:rPr>
              <a:t>Гугол</a:t>
            </a:r>
            <a:r>
              <a:rPr lang="ru-RU" sz="2400" dirty="0">
                <a:solidFill>
                  <a:srgbClr val="000000"/>
                </a:solidFill>
                <a:latin typeface="Times New Roman"/>
              </a:rPr>
              <a:t> – число, состоящее из единицы и ста нулей.</a:t>
            </a:r>
          </a:p>
        </p:txBody>
      </p:sp>
      <p:sp>
        <p:nvSpPr>
          <p:cNvPr id="7" name="TextBox 6"/>
          <p:cNvSpPr txBox="1"/>
          <p:nvPr/>
        </p:nvSpPr>
        <p:spPr>
          <a:xfrm>
            <a:off x="176001" y="4247873"/>
            <a:ext cx="1174960" cy="369332"/>
          </a:xfrm>
          <a:prstGeom prst="rect">
            <a:avLst/>
          </a:prstGeom>
          <a:noFill/>
        </p:spPr>
        <p:txBody>
          <a:bodyPr wrap="square" rtlCol="0">
            <a:spAutoFit/>
          </a:bodyPr>
          <a:lstStyle/>
          <a:p>
            <a:r>
              <a:rPr lang="ru-RU" dirty="0">
                <a:solidFill>
                  <a:srgbClr val="336699"/>
                </a:solidFill>
                <a:latin typeface="Arial"/>
              </a:rPr>
              <a:t>Миллион </a:t>
            </a:r>
            <a:endParaRPr lang="ru-RU" dirty="0">
              <a:solidFill>
                <a:prstClr val="black"/>
              </a:solidFill>
            </a:endParaRPr>
          </a:p>
        </p:txBody>
      </p:sp>
      <p:sp>
        <p:nvSpPr>
          <p:cNvPr id="8" name="Прямоугольник 7"/>
          <p:cNvSpPr/>
          <p:nvPr/>
        </p:nvSpPr>
        <p:spPr>
          <a:xfrm>
            <a:off x="1399199" y="4247873"/>
            <a:ext cx="526106" cy="369332"/>
          </a:xfrm>
          <a:prstGeom prst="rect">
            <a:avLst/>
          </a:prstGeom>
        </p:spPr>
        <p:txBody>
          <a:bodyPr wrap="none">
            <a:spAutoFit/>
          </a:bodyPr>
          <a:lstStyle/>
          <a:p>
            <a:r>
              <a:rPr lang="ru-RU" dirty="0">
                <a:solidFill>
                  <a:srgbClr val="8A5600"/>
                </a:solidFill>
                <a:latin typeface="Arial"/>
              </a:rPr>
              <a:t>10</a:t>
            </a:r>
            <a:r>
              <a:rPr lang="ru-RU" baseline="30000" dirty="0">
                <a:solidFill>
                  <a:srgbClr val="8A5600"/>
                </a:solidFill>
                <a:latin typeface="Arial"/>
              </a:rPr>
              <a:t>6</a:t>
            </a:r>
            <a:endParaRPr lang="ru-RU" dirty="0">
              <a:solidFill>
                <a:prstClr val="black"/>
              </a:solidFill>
            </a:endParaRPr>
          </a:p>
        </p:txBody>
      </p:sp>
      <p:sp>
        <p:nvSpPr>
          <p:cNvPr id="9" name="Прямоугольник 8"/>
          <p:cNvSpPr/>
          <p:nvPr/>
        </p:nvSpPr>
        <p:spPr>
          <a:xfrm>
            <a:off x="119169" y="4617205"/>
            <a:ext cx="1288623" cy="369332"/>
          </a:xfrm>
          <a:prstGeom prst="rect">
            <a:avLst/>
          </a:prstGeom>
        </p:spPr>
        <p:txBody>
          <a:bodyPr wrap="none">
            <a:spAutoFit/>
          </a:bodyPr>
          <a:lstStyle/>
          <a:p>
            <a:r>
              <a:rPr lang="ru-RU" dirty="0">
                <a:solidFill>
                  <a:srgbClr val="336699"/>
                </a:solidFill>
                <a:latin typeface="Arial"/>
              </a:rPr>
              <a:t>Миллиард</a:t>
            </a:r>
            <a:endParaRPr lang="ru-RU" dirty="0">
              <a:solidFill>
                <a:prstClr val="black"/>
              </a:solidFill>
            </a:endParaRPr>
          </a:p>
        </p:txBody>
      </p:sp>
      <p:sp>
        <p:nvSpPr>
          <p:cNvPr id="10" name="Прямоугольник 9"/>
          <p:cNvSpPr/>
          <p:nvPr/>
        </p:nvSpPr>
        <p:spPr>
          <a:xfrm>
            <a:off x="1468134" y="4629714"/>
            <a:ext cx="526106" cy="369332"/>
          </a:xfrm>
          <a:prstGeom prst="rect">
            <a:avLst/>
          </a:prstGeom>
        </p:spPr>
        <p:txBody>
          <a:bodyPr wrap="none">
            <a:spAutoFit/>
          </a:bodyPr>
          <a:lstStyle/>
          <a:p>
            <a:r>
              <a:rPr lang="ru-RU" dirty="0">
                <a:solidFill>
                  <a:srgbClr val="8A5600"/>
                </a:solidFill>
                <a:latin typeface="Arial"/>
              </a:rPr>
              <a:t>10</a:t>
            </a:r>
            <a:r>
              <a:rPr lang="ru-RU" baseline="30000" dirty="0">
                <a:solidFill>
                  <a:srgbClr val="8A5600"/>
                </a:solidFill>
                <a:latin typeface="Arial"/>
              </a:rPr>
              <a:t>9</a:t>
            </a:r>
            <a:endParaRPr lang="ru-RU" dirty="0">
              <a:solidFill>
                <a:prstClr val="black"/>
              </a:solidFill>
            </a:endParaRPr>
          </a:p>
        </p:txBody>
      </p:sp>
      <p:sp>
        <p:nvSpPr>
          <p:cNvPr id="11" name="Прямоугольник 10"/>
          <p:cNvSpPr/>
          <p:nvPr/>
        </p:nvSpPr>
        <p:spPr>
          <a:xfrm>
            <a:off x="176001" y="4986537"/>
            <a:ext cx="1119217" cy="369332"/>
          </a:xfrm>
          <a:prstGeom prst="rect">
            <a:avLst/>
          </a:prstGeom>
        </p:spPr>
        <p:txBody>
          <a:bodyPr wrap="none">
            <a:spAutoFit/>
          </a:bodyPr>
          <a:lstStyle/>
          <a:p>
            <a:r>
              <a:rPr lang="ru-RU" dirty="0">
                <a:solidFill>
                  <a:srgbClr val="336699"/>
                </a:solidFill>
                <a:latin typeface="Arial"/>
              </a:rPr>
              <a:t>Биллион</a:t>
            </a:r>
            <a:endParaRPr lang="ru-RU" dirty="0">
              <a:solidFill>
                <a:prstClr val="black"/>
              </a:solidFill>
            </a:endParaRPr>
          </a:p>
        </p:txBody>
      </p:sp>
      <p:sp>
        <p:nvSpPr>
          <p:cNvPr id="12" name="Прямоугольник 11"/>
          <p:cNvSpPr/>
          <p:nvPr/>
        </p:nvSpPr>
        <p:spPr>
          <a:xfrm>
            <a:off x="1425655" y="5028083"/>
            <a:ext cx="611065" cy="369332"/>
          </a:xfrm>
          <a:prstGeom prst="rect">
            <a:avLst/>
          </a:prstGeom>
        </p:spPr>
        <p:txBody>
          <a:bodyPr wrap="none">
            <a:spAutoFit/>
          </a:bodyPr>
          <a:lstStyle/>
          <a:p>
            <a:r>
              <a:rPr lang="ru-RU" dirty="0">
                <a:solidFill>
                  <a:srgbClr val="8A5600"/>
                </a:solidFill>
                <a:latin typeface="Arial"/>
              </a:rPr>
              <a:t>10</a:t>
            </a:r>
            <a:r>
              <a:rPr lang="ru-RU" baseline="30000" dirty="0">
                <a:solidFill>
                  <a:srgbClr val="8A5600"/>
                </a:solidFill>
                <a:latin typeface="Arial"/>
              </a:rPr>
              <a:t>10</a:t>
            </a:r>
            <a:endParaRPr lang="ru-RU" dirty="0">
              <a:solidFill>
                <a:prstClr val="black"/>
              </a:solidFill>
            </a:endParaRPr>
          </a:p>
        </p:txBody>
      </p:sp>
      <p:sp>
        <p:nvSpPr>
          <p:cNvPr id="13" name="Прямоугольник 12"/>
          <p:cNvSpPr/>
          <p:nvPr/>
        </p:nvSpPr>
        <p:spPr>
          <a:xfrm>
            <a:off x="127677" y="5355869"/>
            <a:ext cx="1223284" cy="369332"/>
          </a:xfrm>
          <a:prstGeom prst="rect">
            <a:avLst/>
          </a:prstGeom>
        </p:spPr>
        <p:txBody>
          <a:bodyPr wrap="none">
            <a:spAutoFit/>
          </a:bodyPr>
          <a:lstStyle/>
          <a:p>
            <a:r>
              <a:rPr lang="ru-RU" dirty="0">
                <a:solidFill>
                  <a:srgbClr val="336699"/>
                </a:solidFill>
                <a:latin typeface="Arial"/>
              </a:rPr>
              <a:t>Триллион</a:t>
            </a:r>
            <a:endParaRPr lang="ru-RU" dirty="0">
              <a:solidFill>
                <a:prstClr val="black"/>
              </a:solidFill>
            </a:endParaRPr>
          </a:p>
        </p:txBody>
      </p:sp>
      <p:sp>
        <p:nvSpPr>
          <p:cNvPr id="14" name="Прямоугольник 13"/>
          <p:cNvSpPr/>
          <p:nvPr/>
        </p:nvSpPr>
        <p:spPr>
          <a:xfrm>
            <a:off x="1454324" y="5355869"/>
            <a:ext cx="611065" cy="369332"/>
          </a:xfrm>
          <a:prstGeom prst="rect">
            <a:avLst/>
          </a:prstGeom>
        </p:spPr>
        <p:txBody>
          <a:bodyPr wrap="none">
            <a:spAutoFit/>
          </a:bodyPr>
          <a:lstStyle/>
          <a:p>
            <a:r>
              <a:rPr lang="ru-RU" dirty="0">
                <a:solidFill>
                  <a:srgbClr val="8A5600"/>
                </a:solidFill>
                <a:latin typeface="Arial"/>
              </a:rPr>
              <a:t>10</a:t>
            </a:r>
            <a:r>
              <a:rPr lang="ru-RU" baseline="30000" dirty="0">
                <a:solidFill>
                  <a:srgbClr val="8A5600"/>
                </a:solidFill>
                <a:latin typeface="Arial"/>
              </a:rPr>
              <a:t>12</a:t>
            </a:r>
            <a:endParaRPr lang="ru-RU" dirty="0">
              <a:solidFill>
                <a:prstClr val="black"/>
              </a:solidFill>
            </a:endParaRPr>
          </a:p>
        </p:txBody>
      </p:sp>
      <p:sp>
        <p:nvSpPr>
          <p:cNvPr id="15" name="Прямоугольник 14"/>
          <p:cNvSpPr/>
          <p:nvPr/>
        </p:nvSpPr>
        <p:spPr>
          <a:xfrm>
            <a:off x="2558312" y="4260382"/>
            <a:ext cx="1613583" cy="369332"/>
          </a:xfrm>
          <a:prstGeom prst="rect">
            <a:avLst/>
          </a:prstGeom>
        </p:spPr>
        <p:txBody>
          <a:bodyPr wrap="none">
            <a:spAutoFit/>
          </a:bodyPr>
          <a:lstStyle/>
          <a:p>
            <a:r>
              <a:rPr lang="ru-RU" dirty="0">
                <a:solidFill>
                  <a:srgbClr val="336699"/>
                </a:solidFill>
                <a:latin typeface="Arial"/>
              </a:rPr>
              <a:t>Квадриллион</a:t>
            </a:r>
            <a:endParaRPr lang="ru-RU" dirty="0">
              <a:solidFill>
                <a:prstClr val="black"/>
              </a:solidFill>
            </a:endParaRPr>
          </a:p>
        </p:txBody>
      </p:sp>
      <p:sp>
        <p:nvSpPr>
          <p:cNvPr id="16" name="Прямоугольник 15"/>
          <p:cNvSpPr/>
          <p:nvPr/>
        </p:nvSpPr>
        <p:spPr>
          <a:xfrm>
            <a:off x="4222503" y="4272891"/>
            <a:ext cx="611065" cy="369332"/>
          </a:xfrm>
          <a:prstGeom prst="rect">
            <a:avLst/>
          </a:prstGeom>
        </p:spPr>
        <p:txBody>
          <a:bodyPr wrap="none">
            <a:spAutoFit/>
          </a:bodyPr>
          <a:lstStyle/>
          <a:p>
            <a:r>
              <a:rPr lang="ru-RU" dirty="0">
                <a:solidFill>
                  <a:srgbClr val="8A5600"/>
                </a:solidFill>
                <a:latin typeface="Arial"/>
              </a:rPr>
              <a:t>10</a:t>
            </a:r>
            <a:r>
              <a:rPr lang="ru-RU" baseline="30000" dirty="0">
                <a:solidFill>
                  <a:srgbClr val="8A5600"/>
                </a:solidFill>
                <a:latin typeface="Arial"/>
              </a:rPr>
              <a:t>15</a:t>
            </a:r>
            <a:endParaRPr lang="ru-RU" dirty="0">
              <a:solidFill>
                <a:prstClr val="black"/>
              </a:solidFill>
            </a:endParaRPr>
          </a:p>
        </p:txBody>
      </p:sp>
      <p:sp>
        <p:nvSpPr>
          <p:cNvPr id="17" name="Прямоугольник 16"/>
          <p:cNvSpPr/>
          <p:nvPr/>
        </p:nvSpPr>
        <p:spPr>
          <a:xfrm>
            <a:off x="2635209" y="4642223"/>
            <a:ext cx="1587294" cy="369332"/>
          </a:xfrm>
          <a:prstGeom prst="rect">
            <a:avLst/>
          </a:prstGeom>
        </p:spPr>
        <p:txBody>
          <a:bodyPr wrap="none">
            <a:spAutoFit/>
          </a:bodyPr>
          <a:lstStyle/>
          <a:p>
            <a:r>
              <a:rPr lang="ru-RU" dirty="0">
                <a:solidFill>
                  <a:srgbClr val="336699"/>
                </a:solidFill>
                <a:latin typeface="Arial"/>
              </a:rPr>
              <a:t>Квинтиллион</a:t>
            </a:r>
            <a:endParaRPr lang="ru-RU" dirty="0">
              <a:solidFill>
                <a:prstClr val="black"/>
              </a:solidFill>
            </a:endParaRPr>
          </a:p>
        </p:txBody>
      </p:sp>
      <p:sp>
        <p:nvSpPr>
          <p:cNvPr id="18" name="Прямоугольник 17"/>
          <p:cNvSpPr/>
          <p:nvPr/>
        </p:nvSpPr>
        <p:spPr>
          <a:xfrm>
            <a:off x="4186828" y="4617205"/>
            <a:ext cx="611065" cy="369332"/>
          </a:xfrm>
          <a:prstGeom prst="rect">
            <a:avLst/>
          </a:prstGeom>
        </p:spPr>
        <p:txBody>
          <a:bodyPr wrap="none">
            <a:spAutoFit/>
          </a:bodyPr>
          <a:lstStyle/>
          <a:p>
            <a:r>
              <a:rPr lang="ru-RU" dirty="0">
                <a:solidFill>
                  <a:srgbClr val="8A5600"/>
                </a:solidFill>
                <a:latin typeface="Arial"/>
              </a:rPr>
              <a:t>10</a:t>
            </a:r>
            <a:r>
              <a:rPr lang="ru-RU" baseline="30000" dirty="0">
                <a:solidFill>
                  <a:srgbClr val="8A5600"/>
                </a:solidFill>
                <a:latin typeface="Arial"/>
              </a:rPr>
              <a:t>18</a:t>
            </a:r>
            <a:endParaRPr lang="ru-RU" dirty="0">
              <a:solidFill>
                <a:prstClr val="black"/>
              </a:solidFill>
            </a:endParaRPr>
          </a:p>
        </p:txBody>
      </p:sp>
      <p:sp>
        <p:nvSpPr>
          <p:cNvPr id="19" name="Прямоугольник 18"/>
          <p:cNvSpPr/>
          <p:nvPr/>
        </p:nvSpPr>
        <p:spPr>
          <a:xfrm>
            <a:off x="2591780" y="5012945"/>
            <a:ext cx="1586653" cy="369332"/>
          </a:xfrm>
          <a:prstGeom prst="rect">
            <a:avLst/>
          </a:prstGeom>
        </p:spPr>
        <p:txBody>
          <a:bodyPr wrap="none">
            <a:spAutoFit/>
          </a:bodyPr>
          <a:lstStyle/>
          <a:p>
            <a:r>
              <a:rPr lang="ru-RU" dirty="0">
                <a:solidFill>
                  <a:srgbClr val="336699"/>
                </a:solidFill>
                <a:latin typeface="Arial"/>
              </a:rPr>
              <a:t>Секстиллион</a:t>
            </a:r>
            <a:endParaRPr lang="ru-RU" dirty="0">
              <a:solidFill>
                <a:prstClr val="black"/>
              </a:solidFill>
            </a:endParaRPr>
          </a:p>
        </p:txBody>
      </p:sp>
      <p:sp>
        <p:nvSpPr>
          <p:cNvPr id="20" name="Прямоугольник 19"/>
          <p:cNvSpPr/>
          <p:nvPr/>
        </p:nvSpPr>
        <p:spPr>
          <a:xfrm>
            <a:off x="4219369" y="4986537"/>
            <a:ext cx="611065" cy="369332"/>
          </a:xfrm>
          <a:prstGeom prst="rect">
            <a:avLst/>
          </a:prstGeom>
        </p:spPr>
        <p:txBody>
          <a:bodyPr wrap="none">
            <a:spAutoFit/>
          </a:bodyPr>
          <a:lstStyle/>
          <a:p>
            <a:r>
              <a:rPr lang="ru-RU" dirty="0">
                <a:solidFill>
                  <a:srgbClr val="8A5600"/>
                </a:solidFill>
                <a:latin typeface="Arial"/>
              </a:rPr>
              <a:t>10</a:t>
            </a:r>
            <a:r>
              <a:rPr lang="ru-RU" baseline="30000" dirty="0">
                <a:solidFill>
                  <a:srgbClr val="8A5600"/>
                </a:solidFill>
                <a:latin typeface="Arial"/>
              </a:rPr>
              <a:t>21</a:t>
            </a:r>
            <a:endParaRPr lang="ru-RU" dirty="0">
              <a:solidFill>
                <a:prstClr val="black"/>
              </a:solidFill>
            </a:endParaRPr>
          </a:p>
        </p:txBody>
      </p:sp>
      <p:sp>
        <p:nvSpPr>
          <p:cNvPr id="21" name="Прямоугольник 20"/>
          <p:cNvSpPr/>
          <p:nvPr/>
        </p:nvSpPr>
        <p:spPr>
          <a:xfrm>
            <a:off x="2697799" y="5355869"/>
            <a:ext cx="1521570" cy="369332"/>
          </a:xfrm>
          <a:prstGeom prst="rect">
            <a:avLst/>
          </a:prstGeom>
        </p:spPr>
        <p:txBody>
          <a:bodyPr wrap="none">
            <a:spAutoFit/>
          </a:bodyPr>
          <a:lstStyle/>
          <a:p>
            <a:r>
              <a:rPr lang="ru-RU" dirty="0" err="1">
                <a:solidFill>
                  <a:srgbClr val="336699"/>
                </a:solidFill>
                <a:latin typeface="Arial"/>
              </a:rPr>
              <a:t>Сеплиллион</a:t>
            </a:r>
            <a:endParaRPr lang="ru-RU" dirty="0">
              <a:solidFill>
                <a:prstClr val="black"/>
              </a:solidFill>
            </a:endParaRPr>
          </a:p>
        </p:txBody>
      </p:sp>
      <p:sp>
        <p:nvSpPr>
          <p:cNvPr id="22" name="Прямоугольник 21"/>
          <p:cNvSpPr/>
          <p:nvPr/>
        </p:nvSpPr>
        <p:spPr>
          <a:xfrm>
            <a:off x="4186828" y="5387755"/>
            <a:ext cx="611065" cy="369332"/>
          </a:xfrm>
          <a:prstGeom prst="rect">
            <a:avLst/>
          </a:prstGeom>
        </p:spPr>
        <p:txBody>
          <a:bodyPr wrap="none">
            <a:spAutoFit/>
          </a:bodyPr>
          <a:lstStyle/>
          <a:p>
            <a:r>
              <a:rPr lang="ru-RU" dirty="0">
                <a:solidFill>
                  <a:srgbClr val="8A5600"/>
                </a:solidFill>
                <a:latin typeface="Arial"/>
              </a:rPr>
              <a:t>10</a:t>
            </a:r>
            <a:r>
              <a:rPr lang="ru-RU" baseline="30000" dirty="0">
                <a:solidFill>
                  <a:srgbClr val="8A5600"/>
                </a:solidFill>
                <a:latin typeface="Arial"/>
              </a:rPr>
              <a:t>24</a:t>
            </a:r>
            <a:endParaRPr lang="ru-RU" dirty="0">
              <a:solidFill>
                <a:prstClr val="black"/>
              </a:solidFill>
            </a:endParaRPr>
          </a:p>
        </p:txBody>
      </p:sp>
      <p:sp>
        <p:nvSpPr>
          <p:cNvPr id="23" name="Прямоугольник 22"/>
          <p:cNvSpPr/>
          <p:nvPr/>
        </p:nvSpPr>
        <p:spPr>
          <a:xfrm>
            <a:off x="5196295" y="4658751"/>
            <a:ext cx="1355820" cy="369332"/>
          </a:xfrm>
          <a:prstGeom prst="rect">
            <a:avLst/>
          </a:prstGeom>
        </p:spPr>
        <p:txBody>
          <a:bodyPr wrap="none">
            <a:spAutoFit/>
          </a:bodyPr>
          <a:lstStyle/>
          <a:p>
            <a:r>
              <a:rPr lang="ru-RU" dirty="0" err="1">
                <a:solidFill>
                  <a:srgbClr val="336699"/>
                </a:solidFill>
                <a:latin typeface="Arial"/>
              </a:rPr>
              <a:t>Октиллион</a:t>
            </a:r>
            <a:endParaRPr lang="ru-RU" dirty="0">
              <a:solidFill>
                <a:prstClr val="black"/>
              </a:solidFill>
            </a:endParaRPr>
          </a:p>
        </p:txBody>
      </p:sp>
      <p:sp>
        <p:nvSpPr>
          <p:cNvPr id="24" name="Прямоугольник 23"/>
          <p:cNvSpPr/>
          <p:nvPr/>
        </p:nvSpPr>
        <p:spPr>
          <a:xfrm>
            <a:off x="6531123" y="4676063"/>
            <a:ext cx="611065" cy="369332"/>
          </a:xfrm>
          <a:prstGeom prst="rect">
            <a:avLst/>
          </a:prstGeom>
        </p:spPr>
        <p:txBody>
          <a:bodyPr wrap="none">
            <a:spAutoFit/>
          </a:bodyPr>
          <a:lstStyle/>
          <a:p>
            <a:r>
              <a:rPr lang="ru-RU" dirty="0">
                <a:solidFill>
                  <a:srgbClr val="8A5600"/>
                </a:solidFill>
                <a:latin typeface="Arial"/>
              </a:rPr>
              <a:t>10</a:t>
            </a:r>
            <a:r>
              <a:rPr lang="ru-RU" baseline="30000" dirty="0">
                <a:solidFill>
                  <a:srgbClr val="8A5600"/>
                </a:solidFill>
                <a:latin typeface="Arial"/>
              </a:rPr>
              <a:t>27</a:t>
            </a:r>
            <a:endParaRPr lang="ru-RU" dirty="0">
              <a:solidFill>
                <a:prstClr val="black"/>
              </a:solidFill>
            </a:endParaRPr>
          </a:p>
        </p:txBody>
      </p:sp>
      <p:sp>
        <p:nvSpPr>
          <p:cNvPr id="25" name="Прямоугольник 24"/>
          <p:cNvSpPr/>
          <p:nvPr/>
        </p:nvSpPr>
        <p:spPr>
          <a:xfrm>
            <a:off x="5244019" y="5045395"/>
            <a:ext cx="1390124" cy="369332"/>
          </a:xfrm>
          <a:prstGeom prst="rect">
            <a:avLst/>
          </a:prstGeom>
        </p:spPr>
        <p:txBody>
          <a:bodyPr wrap="none">
            <a:spAutoFit/>
          </a:bodyPr>
          <a:lstStyle/>
          <a:p>
            <a:r>
              <a:rPr lang="ru-RU" dirty="0">
                <a:solidFill>
                  <a:srgbClr val="336699"/>
                </a:solidFill>
                <a:latin typeface="Arial"/>
              </a:rPr>
              <a:t>Нониллион</a:t>
            </a:r>
            <a:endParaRPr lang="ru-RU" dirty="0">
              <a:solidFill>
                <a:prstClr val="black"/>
              </a:solidFill>
            </a:endParaRPr>
          </a:p>
        </p:txBody>
      </p:sp>
      <p:sp>
        <p:nvSpPr>
          <p:cNvPr id="26" name="Прямоугольник 25"/>
          <p:cNvSpPr/>
          <p:nvPr/>
        </p:nvSpPr>
        <p:spPr>
          <a:xfrm>
            <a:off x="6634143" y="5018423"/>
            <a:ext cx="611065" cy="369332"/>
          </a:xfrm>
          <a:prstGeom prst="rect">
            <a:avLst/>
          </a:prstGeom>
        </p:spPr>
        <p:txBody>
          <a:bodyPr wrap="none">
            <a:spAutoFit/>
          </a:bodyPr>
          <a:lstStyle/>
          <a:p>
            <a:r>
              <a:rPr lang="ru-RU" dirty="0">
                <a:solidFill>
                  <a:srgbClr val="8A5600"/>
                </a:solidFill>
                <a:latin typeface="Arial"/>
              </a:rPr>
              <a:t>10</a:t>
            </a:r>
            <a:r>
              <a:rPr lang="ru-RU" baseline="30000" dirty="0">
                <a:solidFill>
                  <a:srgbClr val="8A5600"/>
                </a:solidFill>
                <a:latin typeface="Arial"/>
              </a:rPr>
              <a:t>30</a:t>
            </a:r>
            <a:endParaRPr lang="ru-RU" dirty="0">
              <a:solidFill>
                <a:prstClr val="black"/>
              </a:solidFill>
            </a:endParaRPr>
          </a:p>
        </p:txBody>
      </p:sp>
      <p:sp>
        <p:nvSpPr>
          <p:cNvPr id="27" name="Прямоугольник 26"/>
          <p:cNvSpPr/>
          <p:nvPr/>
        </p:nvSpPr>
        <p:spPr>
          <a:xfrm>
            <a:off x="5250431" y="5389531"/>
            <a:ext cx="1383712" cy="369332"/>
          </a:xfrm>
          <a:prstGeom prst="rect">
            <a:avLst/>
          </a:prstGeom>
        </p:spPr>
        <p:txBody>
          <a:bodyPr wrap="none">
            <a:spAutoFit/>
          </a:bodyPr>
          <a:lstStyle/>
          <a:p>
            <a:r>
              <a:rPr lang="ru-RU" dirty="0">
                <a:solidFill>
                  <a:srgbClr val="336699"/>
                </a:solidFill>
                <a:latin typeface="Arial"/>
              </a:rPr>
              <a:t>Дециллион</a:t>
            </a:r>
            <a:endParaRPr lang="ru-RU" dirty="0">
              <a:solidFill>
                <a:prstClr val="black"/>
              </a:solidFill>
            </a:endParaRPr>
          </a:p>
        </p:txBody>
      </p:sp>
      <p:sp>
        <p:nvSpPr>
          <p:cNvPr id="28" name="Прямоугольник 27"/>
          <p:cNvSpPr/>
          <p:nvPr/>
        </p:nvSpPr>
        <p:spPr>
          <a:xfrm>
            <a:off x="6634143" y="5437739"/>
            <a:ext cx="611065" cy="369332"/>
          </a:xfrm>
          <a:prstGeom prst="rect">
            <a:avLst/>
          </a:prstGeom>
        </p:spPr>
        <p:txBody>
          <a:bodyPr wrap="none">
            <a:spAutoFit/>
          </a:bodyPr>
          <a:lstStyle/>
          <a:p>
            <a:r>
              <a:rPr lang="ru-RU" dirty="0">
                <a:solidFill>
                  <a:srgbClr val="8A5600"/>
                </a:solidFill>
                <a:latin typeface="Arial"/>
              </a:rPr>
              <a:t>10</a:t>
            </a:r>
            <a:r>
              <a:rPr lang="ru-RU" baseline="30000" dirty="0">
                <a:solidFill>
                  <a:srgbClr val="8A5600"/>
                </a:solidFill>
                <a:latin typeface="Arial"/>
              </a:rPr>
              <a:t>33</a:t>
            </a:r>
            <a:endParaRPr lang="ru-RU" dirty="0">
              <a:solidFill>
                <a:prstClr val="black"/>
              </a:solidFill>
            </a:endParaRPr>
          </a:p>
        </p:txBody>
      </p:sp>
      <p:sp>
        <p:nvSpPr>
          <p:cNvPr id="29" name="TextBox 28"/>
          <p:cNvSpPr txBox="1"/>
          <p:nvPr/>
        </p:nvSpPr>
        <p:spPr>
          <a:xfrm>
            <a:off x="1907704" y="0"/>
            <a:ext cx="4680521" cy="523220"/>
          </a:xfrm>
          <a:prstGeom prst="rect">
            <a:avLst/>
          </a:prstGeom>
          <a:noFill/>
        </p:spPr>
        <p:txBody>
          <a:bodyPr wrap="square" rtlCol="0">
            <a:spAutoFit/>
          </a:bodyPr>
          <a:lstStyle/>
          <a:p>
            <a:pPr algn="ctr"/>
            <a:r>
              <a:rPr lang="ru-RU" sz="2800" b="1" dirty="0" smtClean="0">
                <a:latin typeface="Times New Roman" panose="02020603050405020304" pitchFamily="18" charset="0"/>
                <a:cs typeface="Times New Roman" panose="02020603050405020304" pitchFamily="18" charset="0"/>
              </a:rPr>
              <a:t>ФАКТ №1</a:t>
            </a:r>
            <a:endParaRPr lang="ru-RU"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9449262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53" y="1268760"/>
            <a:ext cx="2386087" cy="2767741"/>
          </a:xfrm>
        </p:spPr>
        <p:txBody>
          <a:bodyPr>
            <a:normAutofit/>
          </a:bodyPr>
          <a:lstStyle/>
          <a:p>
            <a:pPr marL="0" indent="0" algn="ctr">
              <a:buNone/>
            </a:pPr>
            <a:r>
              <a:rPr lang="ru-RU" dirty="0">
                <a:solidFill>
                  <a:srgbClr val="000000"/>
                </a:solidFill>
                <a:latin typeface="Times New Roman" panose="02020603050405020304" pitchFamily="18" charset="0"/>
                <a:cs typeface="Times New Roman" panose="02020603050405020304" pitchFamily="18" charset="0"/>
              </a:rPr>
              <a:t>Сумма чисел </a:t>
            </a:r>
            <a:r>
              <a:rPr lang="ru-RU" dirty="0" smtClean="0">
                <a:solidFill>
                  <a:srgbClr val="000000"/>
                </a:solidFill>
                <a:latin typeface="Times New Roman" panose="02020603050405020304" pitchFamily="18" charset="0"/>
                <a:cs typeface="Times New Roman" panose="02020603050405020304" pitchFamily="18" charset="0"/>
              </a:rPr>
              <a:t>от </a:t>
            </a:r>
            <a:r>
              <a:rPr lang="ru-RU" dirty="0">
                <a:solidFill>
                  <a:srgbClr val="000000"/>
                </a:solidFill>
                <a:latin typeface="Times New Roman" panose="02020603050405020304" pitchFamily="18" charset="0"/>
                <a:cs typeface="Times New Roman" panose="02020603050405020304" pitchFamily="18" charset="0"/>
              </a:rPr>
              <a:t>1 до 100 равняется </a:t>
            </a:r>
            <a:r>
              <a:rPr lang="ru-RU" sz="4800" dirty="0">
                <a:solidFill>
                  <a:srgbClr val="FF0000"/>
                </a:solidFill>
                <a:latin typeface="Times New Roman" panose="02020603050405020304" pitchFamily="18" charset="0"/>
                <a:cs typeface="Times New Roman" panose="02020603050405020304" pitchFamily="18" charset="0"/>
              </a:rPr>
              <a:t>5050.</a:t>
            </a:r>
            <a:r>
              <a:rPr lang="ru-RU" b="1" dirty="0">
                <a:solidFill>
                  <a:srgbClr val="000000"/>
                </a:solidFill>
                <a:latin typeface="PT Sans"/>
                <a:cs typeface="Aharoni" pitchFamily="2" charset="-79"/>
              </a:rPr>
              <a:t/>
            </a:r>
            <a:br>
              <a:rPr lang="ru-RU" b="1" dirty="0">
                <a:solidFill>
                  <a:srgbClr val="000000"/>
                </a:solidFill>
                <a:latin typeface="PT Sans"/>
                <a:cs typeface="Aharoni" pitchFamily="2" charset="-79"/>
              </a:rPr>
            </a:br>
            <a:endParaRPr lang="ru-RU"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39752" y="836712"/>
            <a:ext cx="6569174" cy="57158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5"/>
          <p:cNvSpPr txBox="1"/>
          <p:nvPr/>
        </p:nvSpPr>
        <p:spPr>
          <a:xfrm>
            <a:off x="1948839" y="78290"/>
            <a:ext cx="4792259" cy="523220"/>
          </a:xfrm>
          <a:prstGeom prst="rect">
            <a:avLst/>
          </a:prstGeom>
          <a:noFill/>
        </p:spPr>
        <p:txBody>
          <a:bodyPr wrap="square" rtlCol="0">
            <a:spAutoFit/>
          </a:bodyPr>
          <a:lstStyle/>
          <a:p>
            <a:pPr algn="ctr"/>
            <a:r>
              <a:rPr lang="ru-RU" sz="2800" b="1" dirty="0" smtClean="0">
                <a:latin typeface="Times New Roman" panose="02020603050405020304" pitchFamily="18" charset="0"/>
                <a:cs typeface="Times New Roman" panose="02020603050405020304" pitchFamily="18" charset="0"/>
              </a:rPr>
              <a:t>ФАКТ №2</a:t>
            </a:r>
            <a:endParaRPr lang="ru-RU"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08354759"/>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229600" cy="274042"/>
          </a:xfrm>
        </p:spPr>
        <p:txBody>
          <a:bodyPr>
            <a:noAutofit/>
          </a:bodyPr>
          <a:lstStyle/>
          <a:p>
            <a:r>
              <a:rPr lang="ru-RU" sz="3200" b="1" dirty="0" smtClean="0">
                <a:latin typeface="Times New Roman" panose="02020603050405020304" pitchFamily="18" charset="0"/>
                <a:cs typeface="Times New Roman" panose="02020603050405020304" pitchFamily="18" charset="0"/>
              </a:rPr>
              <a:t>Факт №3</a:t>
            </a:r>
            <a:endParaRPr lang="ru-RU" sz="3200" b="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843808" y="620688"/>
            <a:ext cx="3464410" cy="584775"/>
          </a:xfrm>
          <a:prstGeom prst="rect">
            <a:avLst/>
          </a:prstGeom>
        </p:spPr>
        <p:txBody>
          <a:bodyPr wrap="none">
            <a:spAutoFit/>
          </a:bodyPr>
          <a:lstStyle/>
          <a:p>
            <a:pPr algn="ctr"/>
            <a:r>
              <a:rPr lang="ru-RU" sz="3200" b="1" dirty="0">
                <a:solidFill>
                  <a:schemeClr val="accent1">
                    <a:lumMod val="75000"/>
                  </a:schemeClr>
                </a:solidFill>
                <a:latin typeface="Times New Roman" pitchFamily="18" charset="0"/>
                <a:ea typeface="+mj-ea"/>
                <a:cs typeface="Times New Roman" pitchFamily="18" charset="0"/>
              </a:rPr>
              <a:t>Факты про числа</a:t>
            </a:r>
            <a:endParaRPr lang="ru-RU" sz="1200" b="1" dirty="0">
              <a:solidFill>
                <a:schemeClr val="accent1">
                  <a:lumMod val="75000"/>
                </a:schemeClr>
              </a:solidFill>
              <a:latin typeface="Times New Roman" pitchFamily="18" charset="0"/>
              <a:cs typeface="Times New Roman" pitchFamily="18" charset="0"/>
            </a:endParaRPr>
          </a:p>
        </p:txBody>
      </p:sp>
      <p:sp>
        <p:nvSpPr>
          <p:cNvPr id="6" name="Прямоугольник 5"/>
          <p:cNvSpPr/>
          <p:nvPr/>
        </p:nvSpPr>
        <p:spPr>
          <a:xfrm>
            <a:off x="454267" y="1262286"/>
            <a:ext cx="8243491" cy="1107996"/>
          </a:xfrm>
          <a:prstGeom prst="rect">
            <a:avLst/>
          </a:prstGeom>
        </p:spPr>
        <p:txBody>
          <a:bodyPr wrap="square">
            <a:spAutoFit/>
          </a:bodyPr>
          <a:lstStyle/>
          <a:p>
            <a:pPr lvl="0" algn="ctr"/>
            <a:r>
              <a:rPr lang="ru-RU" sz="2400" dirty="0">
                <a:solidFill>
                  <a:prstClr val="black"/>
                </a:solidFill>
                <a:latin typeface="Times New Roman" panose="02020603050405020304" pitchFamily="18" charset="0"/>
                <a:cs typeface="Times New Roman" panose="02020603050405020304" pitchFamily="18" charset="0"/>
              </a:rPr>
              <a:t>Число 18, является единственным </a:t>
            </a:r>
            <a:r>
              <a:rPr lang="ru-RU" sz="2400" dirty="0" smtClean="0">
                <a:solidFill>
                  <a:prstClr val="black"/>
                </a:solidFill>
                <a:latin typeface="Times New Roman" panose="02020603050405020304" pitchFamily="18" charset="0"/>
                <a:cs typeface="Times New Roman" panose="02020603050405020304" pitchFamily="18" charset="0"/>
              </a:rPr>
              <a:t> </a:t>
            </a:r>
            <a:r>
              <a:rPr lang="ru-RU" sz="2400" dirty="0">
                <a:solidFill>
                  <a:prstClr val="black"/>
                </a:solidFill>
                <a:latin typeface="Times New Roman" panose="02020603050405020304" pitchFamily="18" charset="0"/>
                <a:cs typeface="Times New Roman" panose="02020603050405020304" pitchFamily="18" charset="0"/>
              </a:rPr>
              <a:t>числом, сумма цифр которого в два раза меньше него самого. </a:t>
            </a:r>
            <a:r>
              <a:rPr lang="ru-RU" dirty="0">
                <a:solidFill>
                  <a:prstClr val="black"/>
                </a:solidFill>
              </a:rPr>
              <a:t/>
            </a:r>
            <a:br>
              <a:rPr lang="ru-RU" dirty="0">
                <a:solidFill>
                  <a:prstClr val="black"/>
                </a:solidFill>
              </a:rPr>
            </a:br>
            <a:endParaRPr lang="ru-RU" dirty="0">
              <a:solidFill>
                <a:prstClr val="black"/>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83518" y="2348609"/>
            <a:ext cx="6384988" cy="37716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42534575"/>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46088" y="1700808"/>
            <a:ext cx="8229600" cy="1143000"/>
          </a:xfrm>
        </p:spPr>
        <p:txBody>
          <a:bodyPr>
            <a:noAutofit/>
          </a:bodyPr>
          <a:lstStyle/>
          <a:p>
            <a:pPr eaLnBrk="1" hangingPunct="1"/>
            <a:r>
              <a:rPr lang="ru-RU" altLang="ru-RU" sz="3200" b="1" i="1" dirty="0" err="1" smtClean="0">
                <a:solidFill>
                  <a:srgbClr val="FF0000"/>
                </a:solidFill>
                <a:latin typeface="Times New Roman" panose="02020603050405020304" pitchFamily="18" charset="0"/>
                <a:cs typeface="Times New Roman" panose="02020603050405020304" pitchFamily="18" charset="0"/>
              </a:rPr>
              <a:t>Танграм</a:t>
            </a:r>
            <a:r>
              <a:rPr lang="ru-RU" altLang="ru-RU" sz="3200" b="1" dirty="0" smtClean="0">
                <a:solidFill>
                  <a:srgbClr val="FF0000"/>
                </a:solidFill>
                <a:latin typeface="Times New Roman" panose="02020603050405020304" pitchFamily="18" charset="0"/>
                <a:cs typeface="Times New Roman" panose="02020603050405020304" pitchFamily="18" charset="0"/>
              </a:rPr>
              <a:t>. </a:t>
            </a:r>
            <a:r>
              <a:rPr lang="ru-RU" altLang="ru-RU" sz="3200" dirty="0" smtClean="0">
                <a:latin typeface="Times New Roman" panose="02020603050405020304" pitchFamily="18" charset="0"/>
                <a:cs typeface="Times New Roman" panose="02020603050405020304" pitchFamily="18" charset="0"/>
              </a:rPr>
              <a:t>Эта игра пришла к нам из Китая. Называют её «китайской головоломкой». Зародилась в древности: 4 000 лет назад, она старше чем шахматы. Использовалась игра для </a:t>
            </a:r>
            <a:br>
              <a:rPr lang="ru-RU" altLang="ru-RU" sz="3200" dirty="0" smtClean="0">
                <a:latin typeface="Times New Roman" panose="02020603050405020304" pitchFamily="18" charset="0"/>
                <a:cs typeface="Times New Roman" panose="02020603050405020304" pitchFamily="18" charset="0"/>
              </a:rPr>
            </a:br>
            <a:r>
              <a:rPr lang="ru-RU" altLang="ru-RU" sz="3200" dirty="0" smtClean="0">
                <a:latin typeface="Times New Roman" panose="02020603050405020304" pitchFamily="18" charset="0"/>
                <a:cs typeface="Times New Roman" panose="02020603050405020304" pitchFamily="18" charset="0"/>
              </a:rPr>
              <a:t>обучения детей и взрослых -  геометрии.</a:t>
            </a:r>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12695" y="3808413"/>
            <a:ext cx="2465636" cy="28471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3448660" y="260648"/>
            <a:ext cx="1858009" cy="523220"/>
          </a:xfrm>
          <a:prstGeom prst="rect">
            <a:avLst/>
          </a:prstGeom>
        </p:spPr>
        <p:txBody>
          <a:bodyPr wrap="none">
            <a:spAutoFit/>
          </a:bodyPr>
          <a:lstStyle/>
          <a:p>
            <a:r>
              <a:rPr lang="ru-RU" sz="2800" b="1" dirty="0" smtClean="0">
                <a:latin typeface="Times New Roman" panose="02020603050405020304" pitchFamily="18" charset="0"/>
                <a:cs typeface="Times New Roman" panose="02020603050405020304" pitchFamily="18" charset="0"/>
              </a:rPr>
              <a:t>ФАКТ №4</a:t>
            </a:r>
            <a:endParaRPr lang="ru-RU"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30173478"/>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294967295"/>
          </p:nvPr>
        </p:nvSpPr>
        <p:spPr>
          <a:xfrm>
            <a:off x="2743200" y="4581525"/>
            <a:ext cx="6400800" cy="1752600"/>
          </a:xfrm>
        </p:spPr>
        <p:txBody>
          <a:bodyPr>
            <a:noAutofit/>
          </a:bodyPr>
          <a:lstStyle/>
          <a:p>
            <a:pPr marL="64008" lvl="0" algn="r">
              <a:spcBef>
                <a:spcPts val="300"/>
              </a:spcBef>
              <a:buClr>
                <a:srgbClr val="A04DA3"/>
              </a:buClr>
            </a:pPr>
            <a:r>
              <a:rPr lang="ru-RU" sz="1800" b="1" dirty="0">
                <a:solidFill>
                  <a:prstClr val="black"/>
                </a:solidFill>
                <a:latin typeface="Times New Roman" panose="02020603050405020304" pitchFamily="18" charset="0"/>
                <a:cs typeface="Times New Roman" panose="02020603050405020304" pitchFamily="18" charset="0"/>
              </a:rPr>
              <a:t>Выполнил студент</a:t>
            </a:r>
            <a:r>
              <a:rPr lang="ru-RU" sz="1800" b="1" dirty="0" smtClean="0">
                <a:solidFill>
                  <a:prstClr val="black"/>
                </a:solidFill>
                <a:latin typeface="Times New Roman" panose="02020603050405020304" pitchFamily="18" charset="0"/>
                <a:cs typeface="Times New Roman" panose="02020603050405020304" pitchFamily="18" charset="0"/>
              </a:rPr>
              <a:t>:</a:t>
            </a:r>
            <a:br>
              <a:rPr lang="ru-RU" sz="1800" b="1" dirty="0" smtClean="0">
                <a:solidFill>
                  <a:prstClr val="black"/>
                </a:solidFill>
                <a:latin typeface="Times New Roman" panose="02020603050405020304" pitchFamily="18" charset="0"/>
                <a:cs typeface="Times New Roman" panose="02020603050405020304" pitchFamily="18" charset="0"/>
              </a:rPr>
            </a:br>
            <a:r>
              <a:rPr lang="ru-RU" sz="1800" dirty="0" smtClean="0">
                <a:solidFill>
                  <a:prstClr val="black"/>
                </a:solidFill>
                <a:latin typeface="Times New Roman" panose="02020603050405020304" pitchFamily="18" charset="0"/>
                <a:cs typeface="Times New Roman" panose="02020603050405020304" pitchFamily="18" charset="0"/>
              </a:rPr>
              <a:t>группы Ф-МИ181 </a:t>
            </a:r>
            <a:br>
              <a:rPr lang="ru-RU" sz="1800" dirty="0" smtClean="0">
                <a:solidFill>
                  <a:prstClr val="black"/>
                </a:solidFill>
                <a:latin typeface="Times New Roman" panose="02020603050405020304" pitchFamily="18" charset="0"/>
                <a:cs typeface="Times New Roman" panose="02020603050405020304" pitchFamily="18" charset="0"/>
              </a:rPr>
            </a:br>
            <a:r>
              <a:rPr lang="ru-RU" sz="1800" dirty="0" err="1" smtClean="0">
                <a:solidFill>
                  <a:prstClr val="black"/>
                </a:solidFill>
                <a:latin typeface="Times New Roman" panose="02020603050405020304" pitchFamily="18" charset="0"/>
                <a:cs typeface="Times New Roman" panose="02020603050405020304" pitchFamily="18" charset="0"/>
              </a:rPr>
              <a:t>Чепеленкова</a:t>
            </a:r>
            <a:r>
              <a:rPr lang="ru-RU" sz="1800" dirty="0" smtClean="0">
                <a:solidFill>
                  <a:prstClr val="black"/>
                </a:solidFill>
                <a:latin typeface="Times New Roman" panose="02020603050405020304" pitchFamily="18" charset="0"/>
                <a:cs typeface="Times New Roman" panose="02020603050405020304" pitchFamily="18" charset="0"/>
              </a:rPr>
              <a:t> </a:t>
            </a:r>
            <a:r>
              <a:rPr lang="ru-RU" sz="1800" dirty="0">
                <a:solidFill>
                  <a:prstClr val="black"/>
                </a:solidFill>
                <a:latin typeface="Times New Roman" panose="02020603050405020304" pitchFamily="18" charset="0"/>
                <a:cs typeface="Times New Roman" panose="02020603050405020304" pitchFamily="18" charset="0"/>
              </a:rPr>
              <a:t>Елена</a:t>
            </a:r>
            <a:br>
              <a:rPr lang="ru-RU" sz="1800" dirty="0">
                <a:solidFill>
                  <a:prstClr val="black"/>
                </a:solidFill>
                <a:latin typeface="Times New Roman" panose="02020603050405020304" pitchFamily="18" charset="0"/>
                <a:cs typeface="Times New Roman" panose="02020603050405020304" pitchFamily="18" charset="0"/>
              </a:rPr>
            </a:br>
            <a:r>
              <a:rPr lang="ru-RU" sz="1800" b="1" dirty="0">
                <a:solidFill>
                  <a:prstClr val="black"/>
                </a:solidFill>
                <a:latin typeface="Times New Roman" panose="02020603050405020304" pitchFamily="18" charset="0"/>
                <a:cs typeface="Times New Roman" panose="02020603050405020304" pitchFamily="18" charset="0"/>
              </a:rPr>
              <a:t>П</a:t>
            </a:r>
            <a:r>
              <a:rPr lang="ru-RU" sz="1800" b="1" dirty="0" smtClean="0">
                <a:solidFill>
                  <a:prstClr val="black"/>
                </a:solidFill>
                <a:latin typeface="Times New Roman" panose="02020603050405020304" pitchFamily="18" charset="0"/>
                <a:cs typeface="Times New Roman" panose="02020603050405020304" pitchFamily="18" charset="0"/>
              </a:rPr>
              <a:t>реподаватель:</a:t>
            </a:r>
          </a:p>
          <a:p>
            <a:pPr marL="64008" lvl="0" algn="r">
              <a:spcBef>
                <a:spcPts val="300"/>
              </a:spcBef>
              <a:buClr>
                <a:srgbClr val="A04DA3"/>
              </a:buClr>
            </a:pPr>
            <a:r>
              <a:rPr lang="ru-RU" sz="1800" b="1" dirty="0" smtClean="0">
                <a:solidFill>
                  <a:prstClr val="black"/>
                </a:solidFill>
                <a:latin typeface="Times New Roman" panose="02020603050405020304" pitchFamily="18" charset="0"/>
                <a:cs typeface="Times New Roman" panose="02020603050405020304" pitchFamily="18" charset="0"/>
              </a:rPr>
              <a:t>кандидат физ.-мат. наук, доцент</a:t>
            </a:r>
          </a:p>
          <a:p>
            <a:pPr marL="64008" lvl="0" algn="r">
              <a:spcBef>
                <a:spcPts val="300"/>
              </a:spcBef>
              <a:buClr>
                <a:srgbClr val="A04DA3"/>
              </a:buClr>
            </a:pPr>
            <a:r>
              <a:rPr lang="ru-RU" sz="1800" dirty="0" err="1" smtClean="0">
                <a:solidFill>
                  <a:prstClr val="black"/>
                </a:solidFill>
                <a:latin typeface="Times New Roman" panose="02020603050405020304" pitchFamily="18" charset="0"/>
                <a:cs typeface="Times New Roman" panose="02020603050405020304" pitchFamily="18" charset="0"/>
              </a:rPr>
              <a:t>Шилинг</a:t>
            </a:r>
            <a:r>
              <a:rPr lang="ru-RU" sz="1800" dirty="0" smtClean="0">
                <a:solidFill>
                  <a:prstClr val="black"/>
                </a:solidFill>
                <a:latin typeface="Times New Roman" panose="02020603050405020304" pitchFamily="18" charset="0"/>
                <a:cs typeface="Times New Roman" panose="02020603050405020304" pitchFamily="18" charset="0"/>
              </a:rPr>
              <a:t> Галина Сергеевна</a:t>
            </a:r>
            <a:r>
              <a:rPr lang="ru-RU" sz="1600" dirty="0" smtClean="0">
                <a:solidFill>
                  <a:prstClr val="black"/>
                </a:solidFill>
                <a:latin typeface="Times New Roman" panose="02020603050405020304" pitchFamily="18" charset="0"/>
                <a:cs typeface="Times New Roman" panose="02020603050405020304" pitchFamily="18" charset="0"/>
              </a:rPr>
              <a:t> </a:t>
            </a:r>
            <a:endParaRPr lang="ru-RU" sz="1400" dirty="0" smtClean="0">
              <a:solidFill>
                <a:srgbClr val="5B6973"/>
              </a:solidFill>
            </a:endParaRPr>
          </a:p>
          <a:p>
            <a:endParaRPr lang="ru-RU" sz="1600" dirty="0"/>
          </a:p>
        </p:txBody>
      </p:sp>
      <p:sp>
        <p:nvSpPr>
          <p:cNvPr id="4" name="TextBox 3"/>
          <p:cNvSpPr txBox="1"/>
          <p:nvPr/>
        </p:nvSpPr>
        <p:spPr>
          <a:xfrm>
            <a:off x="1026841" y="2420888"/>
            <a:ext cx="7488832" cy="584775"/>
          </a:xfrm>
          <a:prstGeom prst="rect">
            <a:avLst/>
          </a:prstGeom>
          <a:noFill/>
        </p:spPr>
        <p:txBody>
          <a:bodyPr wrap="square" rtlCol="0">
            <a:spAutoFit/>
          </a:bodyPr>
          <a:lstStyle/>
          <a:p>
            <a:pPr algn="ctr"/>
            <a:r>
              <a:rPr lang="ru-RU" sz="3200" b="1" dirty="0" smtClean="0">
                <a:latin typeface="Times New Roman" panose="02020603050405020304" pitchFamily="18" charset="0"/>
                <a:cs typeface="Times New Roman" panose="02020603050405020304" pitchFamily="18" charset="0"/>
              </a:rPr>
              <a:t>Математика - это интересно!</a:t>
            </a:r>
            <a:endParaRPr lang="ru-RU" sz="3200" b="1"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07161" y="3140968"/>
            <a:ext cx="1728192" cy="168569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175711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15416"/>
            <a:ext cx="8229600" cy="1600200"/>
          </a:xfrm>
        </p:spPr>
        <p:txBody>
          <a:bodyPr/>
          <a:lstStyle/>
          <a:p>
            <a:r>
              <a:rPr lang="ru-RU" dirty="0" smtClean="0">
                <a:latin typeface="Times New Roman" panose="02020603050405020304" pitchFamily="18" charset="0"/>
                <a:cs typeface="Times New Roman" panose="02020603050405020304" pitchFamily="18" charset="0"/>
              </a:rPr>
              <a:t>Интересные факты:</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484784"/>
            <a:ext cx="8229600" cy="4641379"/>
          </a:xfrm>
        </p:spPr>
        <p:txBody>
          <a:bodyPr>
            <a:normAutofit/>
          </a:bodyPr>
          <a:lstStyle/>
          <a:p>
            <a:pPr algn="just"/>
            <a:r>
              <a:rPr lang="ru-RU" sz="1900" dirty="0" smtClean="0">
                <a:solidFill>
                  <a:schemeClr val="tx1"/>
                </a:solidFill>
                <a:latin typeface="Times New Roman" panose="02020603050405020304" pitchFamily="18" charset="0"/>
                <a:cs typeface="Times New Roman" panose="02020603050405020304" pitchFamily="18" charset="0"/>
              </a:rPr>
              <a:t>Сумма </a:t>
            </a:r>
            <a:r>
              <a:rPr lang="ru-RU" sz="1900" dirty="0">
                <a:solidFill>
                  <a:schemeClr val="tx1"/>
                </a:solidFill>
                <a:latin typeface="Times New Roman" panose="02020603050405020304" pitchFamily="18" charset="0"/>
                <a:cs typeface="Times New Roman" panose="02020603050405020304" pitchFamily="18" charset="0"/>
              </a:rPr>
              <a:t>всех чисел от 1 до 100 равна 5050</a:t>
            </a:r>
            <a:r>
              <a:rPr lang="ru-RU" sz="1900" dirty="0" smtClean="0">
                <a:solidFill>
                  <a:schemeClr val="tx1"/>
                </a:solidFill>
                <a:latin typeface="Times New Roman" panose="02020603050405020304" pitchFamily="18" charset="0"/>
                <a:cs typeface="Times New Roman" panose="02020603050405020304" pitchFamily="18" charset="0"/>
              </a:rPr>
              <a:t>.</a:t>
            </a:r>
          </a:p>
          <a:p>
            <a:pPr algn="just"/>
            <a:r>
              <a:rPr lang="ru-RU" sz="1900" dirty="0">
                <a:solidFill>
                  <a:schemeClr val="tx1"/>
                </a:solidFill>
                <a:latin typeface="Times New Roman" panose="02020603050405020304" pitchFamily="18" charset="0"/>
                <a:cs typeface="Times New Roman" panose="02020603050405020304" pitchFamily="18" charset="0"/>
              </a:rPr>
              <a:t>Знак равенства «=» впервые применил Роберт Рекорд в 1557 году</a:t>
            </a:r>
            <a:r>
              <a:rPr lang="ru-RU" sz="1900" dirty="0" smtClean="0">
                <a:solidFill>
                  <a:schemeClr val="tx1"/>
                </a:solidFill>
                <a:latin typeface="Times New Roman" panose="02020603050405020304" pitchFamily="18" charset="0"/>
                <a:cs typeface="Times New Roman" panose="02020603050405020304" pitchFamily="18" charset="0"/>
              </a:rPr>
              <a:t>.</a:t>
            </a:r>
          </a:p>
          <a:p>
            <a:pPr algn="just"/>
            <a:r>
              <a:rPr lang="ru-RU" sz="1900" dirty="0">
                <a:solidFill>
                  <a:schemeClr val="tx1"/>
                </a:solidFill>
                <a:latin typeface="Times New Roman" panose="02020603050405020304" pitchFamily="18" charset="0"/>
                <a:cs typeface="Times New Roman" panose="02020603050405020304" pitchFamily="18" charset="0"/>
              </a:rPr>
              <a:t>Софья Ковалевская увлеклась математикой еще с раннего детства, причиной тому стали стены в ее комнате, которые, за неимением обоев родители оклеили математическими </a:t>
            </a:r>
            <a:r>
              <a:rPr lang="ru-RU" sz="1900" dirty="0" smtClean="0">
                <a:solidFill>
                  <a:schemeClr val="tx1"/>
                </a:solidFill>
                <a:latin typeface="Times New Roman" panose="02020603050405020304" pitchFamily="18" charset="0"/>
                <a:cs typeface="Times New Roman" panose="02020603050405020304" pitchFamily="18" charset="0"/>
              </a:rPr>
              <a:t>лекциями.</a:t>
            </a:r>
          </a:p>
          <a:p>
            <a:pPr algn="just"/>
            <a:r>
              <a:rPr lang="ru-RU" sz="1900" dirty="0" smtClean="0">
                <a:solidFill>
                  <a:schemeClr val="tx1"/>
                </a:solidFill>
                <a:latin typeface="Times New Roman" panose="02020603050405020304" pitchFamily="18" charset="0"/>
                <a:cs typeface="Times New Roman" panose="02020603050405020304" pitchFamily="18" charset="0"/>
              </a:rPr>
              <a:t>Самое </a:t>
            </a:r>
            <a:r>
              <a:rPr lang="ru-RU" sz="1900" dirty="0">
                <a:solidFill>
                  <a:schemeClr val="tx1"/>
                </a:solidFill>
                <a:latin typeface="Times New Roman" panose="02020603050405020304" pitchFamily="18" charset="0"/>
                <a:cs typeface="Times New Roman" panose="02020603050405020304" pitchFamily="18" charset="0"/>
              </a:rPr>
              <a:t>маленькое число, открытое на сегодняшний день, даже не имеет названия, а представляет из себя десятичную дробь, у которой после запятой и перед единицей стоит 100 миллионов триллионов </a:t>
            </a:r>
            <a:r>
              <a:rPr lang="ru-RU" sz="1900" dirty="0" err="1">
                <a:solidFill>
                  <a:schemeClr val="tx1"/>
                </a:solidFill>
                <a:latin typeface="Times New Roman" panose="02020603050405020304" pitchFamily="18" charset="0"/>
                <a:cs typeface="Times New Roman" panose="02020603050405020304" pitchFamily="18" charset="0"/>
              </a:rPr>
              <a:t>триллионов</a:t>
            </a:r>
            <a:r>
              <a:rPr lang="ru-RU" sz="1900" dirty="0">
                <a:solidFill>
                  <a:schemeClr val="tx1"/>
                </a:solidFill>
                <a:latin typeface="Times New Roman" panose="02020603050405020304" pitchFamily="18" charset="0"/>
                <a:cs typeface="Times New Roman" panose="02020603050405020304" pitchFamily="18" charset="0"/>
              </a:rPr>
              <a:t> </a:t>
            </a:r>
            <a:r>
              <a:rPr lang="ru-RU" sz="1900" dirty="0" err="1">
                <a:solidFill>
                  <a:schemeClr val="tx1"/>
                </a:solidFill>
                <a:latin typeface="Times New Roman" panose="02020603050405020304" pitchFamily="18" charset="0"/>
                <a:cs typeface="Times New Roman" panose="02020603050405020304" pitchFamily="18" charset="0"/>
              </a:rPr>
              <a:t>триллионов</a:t>
            </a:r>
            <a:r>
              <a:rPr lang="ru-RU" sz="1900" dirty="0">
                <a:solidFill>
                  <a:schemeClr val="tx1"/>
                </a:solidFill>
                <a:latin typeface="Times New Roman" panose="02020603050405020304" pitchFamily="18" charset="0"/>
                <a:cs typeface="Times New Roman" panose="02020603050405020304" pitchFamily="18" charset="0"/>
              </a:rPr>
              <a:t> нулей. Оно не применяется в прикладной математике и используется учеными для того, чтобы вычислить вероятность появления новой Вселенной из атома</a:t>
            </a:r>
            <a:r>
              <a:rPr lang="ru-RU" sz="1800" dirty="0" smtClean="0">
                <a:solidFill>
                  <a:schemeClr val="tx1"/>
                </a:solidFill>
                <a:latin typeface="Times New Roman" panose="02020603050405020304" pitchFamily="18" charset="0"/>
                <a:cs typeface="Times New Roman" panose="02020603050405020304" pitchFamily="18" charset="0"/>
              </a:rPr>
              <a:t>.</a:t>
            </a:r>
          </a:p>
          <a:p>
            <a:pPr marL="0" indent="0" algn="just">
              <a:buNone/>
            </a:pPr>
            <a:r>
              <a:rPr lang="ru-RU" sz="1800" dirty="0">
                <a:solidFill>
                  <a:schemeClr val="tx1"/>
                </a:solidFill>
                <a:latin typeface="Times New Roman" panose="02020603050405020304" pitchFamily="18" charset="0"/>
                <a:cs typeface="Times New Roman" panose="02020603050405020304" pitchFamily="18" charset="0"/>
              </a:rPr>
              <a:t/>
            </a:r>
            <a:br>
              <a:rPr lang="ru-RU" sz="1800" dirty="0">
                <a:solidFill>
                  <a:schemeClr val="tx1"/>
                </a:solidFill>
                <a:latin typeface="Times New Roman" panose="02020603050405020304" pitchFamily="18" charset="0"/>
                <a:cs typeface="Times New Roman" panose="02020603050405020304" pitchFamily="18" charset="0"/>
              </a:rPr>
            </a:br>
            <a:r>
              <a:rPr lang="ru-RU" sz="1800" dirty="0">
                <a:solidFill>
                  <a:schemeClr val="tx1"/>
                </a:solidFill>
              </a:rPr>
              <a:t/>
            </a:r>
            <a:br>
              <a:rPr lang="ru-RU" sz="1800" dirty="0">
                <a:solidFill>
                  <a:schemeClr val="tx1"/>
                </a:solidFill>
              </a:rPr>
            </a:br>
            <a:endParaRPr lang="ru-RU" sz="1800"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25621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36712"/>
          </a:xfrm>
        </p:spPr>
        <p:txBody>
          <a:bodyPr/>
          <a:lstStyle/>
          <a:p>
            <a:r>
              <a:rPr lang="ru-RU" dirty="0" smtClean="0">
                <a:latin typeface="Times New Roman" panose="02020603050405020304" pitchFamily="18" charset="0"/>
                <a:cs typeface="Times New Roman" panose="02020603050405020304" pitchFamily="18" charset="0"/>
              </a:rPr>
              <a:t>Интересные факты:</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1124744"/>
            <a:ext cx="8229600" cy="4525963"/>
          </a:xfrm>
        </p:spPr>
        <p:txBody>
          <a:bodyPr>
            <a:normAutofit/>
          </a:bodyPr>
          <a:lstStyle/>
          <a:p>
            <a:pPr algn="just"/>
            <a:r>
              <a:rPr lang="ru-RU" sz="1800" dirty="0" smtClean="0">
                <a:solidFill>
                  <a:schemeClr val="tx1"/>
                </a:solidFill>
                <a:latin typeface="Times New Roman" panose="02020603050405020304" pitchFamily="18" charset="0"/>
                <a:cs typeface="Times New Roman" panose="02020603050405020304" pitchFamily="18" charset="0"/>
              </a:rPr>
              <a:t>Распространено </a:t>
            </a:r>
            <a:r>
              <a:rPr lang="ru-RU" sz="1800" dirty="0">
                <a:solidFill>
                  <a:schemeClr val="tx1"/>
                </a:solidFill>
                <a:latin typeface="Times New Roman" panose="02020603050405020304" pitchFamily="18" charset="0"/>
                <a:cs typeface="Times New Roman" panose="02020603050405020304" pitchFamily="18" charset="0"/>
              </a:rPr>
              <a:t>также практическое применение девятки для проверки умножения и деления. Основано оно на том свойстве всякого числа, что остаток, получаемый от деления числа на девять, всегда равен остатку от деления на 9 суммы цифр этого числа. </a:t>
            </a:r>
            <a:endParaRPr lang="ru-RU" sz="1800" dirty="0" smtClean="0">
              <a:solidFill>
                <a:schemeClr val="tx1"/>
              </a:solidFill>
              <a:latin typeface="Times New Roman" panose="02020603050405020304" pitchFamily="18" charset="0"/>
              <a:cs typeface="Times New Roman" panose="02020603050405020304" pitchFamily="18" charset="0"/>
            </a:endParaRPr>
          </a:p>
          <a:p>
            <a:pPr algn="just"/>
            <a:r>
              <a:rPr lang="ru-RU" sz="1800" dirty="0" smtClean="0">
                <a:solidFill>
                  <a:schemeClr val="tx1"/>
                </a:solidFill>
                <a:latin typeface="Times New Roman" panose="02020603050405020304" pitchFamily="18" charset="0"/>
                <a:cs typeface="Times New Roman" panose="02020603050405020304" pitchFamily="18" charset="0"/>
              </a:rPr>
              <a:t>Укажем </a:t>
            </a:r>
            <a:r>
              <a:rPr lang="ru-RU" sz="1800" dirty="0">
                <a:solidFill>
                  <a:schemeClr val="tx1"/>
                </a:solidFill>
                <a:latin typeface="Times New Roman" panose="02020603050405020304" pitchFamily="18" charset="0"/>
                <a:cs typeface="Times New Roman" panose="02020603050405020304" pitchFamily="18" charset="0"/>
              </a:rPr>
              <a:t>здесь еще несколько интересных применений этого числа. Прежде всего нетрудно убедиться, что если мы напишем произвольное двузначное число, а затем напишем цифры этого же числа в обратном порядке и возьмем разность полученных чисел, то эта разность всегда разделится на 9. </a:t>
            </a:r>
            <a:endParaRPr lang="ru-RU" sz="1800" dirty="0" smtClean="0">
              <a:solidFill>
                <a:schemeClr val="tx1"/>
              </a:solidFill>
              <a:latin typeface="Times New Roman" panose="02020603050405020304" pitchFamily="18" charset="0"/>
              <a:cs typeface="Times New Roman" panose="02020603050405020304" pitchFamily="18" charset="0"/>
            </a:endParaRPr>
          </a:p>
          <a:p>
            <a:pPr marL="0" indent="0" algn="just">
              <a:buNone/>
            </a:pPr>
            <a:r>
              <a:rPr lang="ru-RU" sz="1800" dirty="0">
                <a:solidFill>
                  <a:schemeClr val="tx1"/>
                </a:solidFill>
                <a:latin typeface="Times New Roman" panose="02020603050405020304" pitchFamily="18" charset="0"/>
                <a:cs typeface="Times New Roman" panose="02020603050405020304" pitchFamily="18" charset="0"/>
              </a:rPr>
              <a:t> </a:t>
            </a:r>
            <a:r>
              <a:rPr lang="ru-RU" sz="1800" dirty="0" smtClean="0">
                <a:solidFill>
                  <a:schemeClr val="tx1"/>
                </a:solidFill>
                <a:latin typeface="Times New Roman" panose="02020603050405020304" pitchFamily="18" charset="0"/>
                <a:cs typeface="Times New Roman" panose="02020603050405020304" pitchFamily="18" charset="0"/>
              </a:rPr>
              <a:t>     72 </a:t>
            </a:r>
            <a:r>
              <a:rPr lang="ru-RU" sz="1800" dirty="0">
                <a:solidFill>
                  <a:schemeClr val="tx1"/>
                </a:solidFill>
                <a:latin typeface="Times New Roman" panose="02020603050405020304" pitchFamily="18" charset="0"/>
                <a:cs typeface="Times New Roman" panose="02020603050405020304" pitchFamily="18" charset="0"/>
              </a:rPr>
              <a:t>− 27 = 45; 92 − 29 = 63; 63 − 36 = </a:t>
            </a:r>
            <a:r>
              <a:rPr lang="ru-RU" sz="1800" dirty="0" smtClean="0">
                <a:solidFill>
                  <a:schemeClr val="tx1"/>
                </a:solidFill>
                <a:latin typeface="Times New Roman" panose="02020603050405020304" pitchFamily="18" charset="0"/>
                <a:cs typeface="Times New Roman" panose="02020603050405020304" pitchFamily="18" charset="0"/>
              </a:rPr>
              <a:t>27</a:t>
            </a:r>
          </a:p>
          <a:p>
            <a:pPr algn="just"/>
            <a:r>
              <a:rPr lang="ru-RU" sz="1800" dirty="0">
                <a:solidFill>
                  <a:schemeClr val="tx1"/>
                </a:solidFill>
                <a:latin typeface="Times New Roman" panose="02020603050405020304" pitchFamily="18" charset="0"/>
                <a:cs typeface="Times New Roman" panose="02020603050405020304" pitchFamily="18" charset="0"/>
              </a:rPr>
              <a:t>Социологические опросы по всему миру показали, что самое большое количество людей считает счастливым числом «7», второе по популярности — «3». Такие результаты неудивительны, ведь практически во всех культурах и религиях с древнейших времен «7» связано с положительной энергетикой.</a:t>
            </a:r>
            <a:r>
              <a:rPr lang="ru-RU" sz="1800" dirty="0">
                <a:solidFill>
                  <a:schemeClr val="tx1"/>
                </a:solidFill>
              </a:rPr>
              <a:t/>
            </a:r>
            <a:br>
              <a:rPr lang="ru-RU" sz="1800" dirty="0">
                <a:solidFill>
                  <a:schemeClr val="tx1"/>
                </a:solidFill>
              </a:rPr>
            </a:br>
            <a:r>
              <a:rPr lang="ru-RU" sz="1800" dirty="0">
                <a:solidFill>
                  <a:schemeClr val="tx1"/>
                </a:solidFill>
              </a:rPr>
              <a:t/>
            </a:r>
            <a:br>
              <a:rPr lang="ru-RU" sz="1800" dirty="0">
                <a:solidFill>
                  <a:schemeClr val="tx1"/>
                </a:solidFill>
              </a:rPr>
            </a:br>
            <a:endParaRPr lang="ru-RU" sz="1800" dirty="0" smtClean="0">
              <a:solidFill>
                <a:schemeClr val="tx1"/>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092292" y="5157192"/>
            <a:ext cx="1800187" cy="14780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199277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43408"/>
            <a:ext cx="8229600" cy="1600200"/>
          </a:xfrm>
        </p:spPr>
        <p:txBody>
          <a:bodyPr/>
          <a:lstStyle/>
          <a:p>
            <a:r>
              <a:rPr lang="ru-RU" dirty="0">
                <a:latin typeface="Times New Roman" panose="02020603050405020304" pitchFamily="18" charset="0"/>
                <a:cs typeface="Times New Roman" panose="02020603050405020304" pitchFamily="18" charset="0"/>
              </a:rPr>
              <a:t>Интересные факты:</a:t>
            </a:r>
            <a:endParaRPr lang="ru-RU" dirty="0"/>
          </a:p>
        </p:txBody>
      </p:sp>
      <p:sp>
        <p:nvSpPr>
          <p:cNvPr id="3" name="Объект 2"/>
          <p:cNvSpPr>
            <a:spLocks noGrp="1"/>
          </p:cNvSpPr>
          <p:nvPr>
            <p:ph idx="1"/>
          </p:nvPr>
        </p:nvSpPr>
        <p:spPr>
          <a:xfrm>
            <a:off x="467544" y="1484784"/>
            <a:ext cx="8229600" cy="4958011"/>
          </a:xfrm>
        </p:spPr>
        <p:txBody>
          <a:bodyPr>
            <a:normAutofit lnSpcReduction="10000"/>
          </a:bodyPr>
          <a:lstStyle/>
          <a:p>
            <a:pPr algn="just"/>
            <a:r>
              <a:rPr lang="ru-RU" sz="1900" dirty="0">
                <a:solidFill>
                  <a:schemeClr val="tx1"/>
                </a:solidFill>
                <a:latin typeface="Times New Roman" panose="02020603050405020304" pitchFamily="18" charset="0"/>
                <a:cs typeface="Times New Roman" panose="02020603050405020304" pitchFamily="18" charset="0"/>
              </a:rPr>
              <a:t>Отрицательные числа вплоть до XIX века почти не использовались, так как их считали бессмысленными и не применимыми. Однако они пользовались спросом у людей, ведущих свои дела, для обозначения финансовых убытков. Отрицательные числа так и появились в начале XIII века – итальянский купец Пизано изобрел их для того, чтобы фиксировать свои долги</a:t>
            </a:r>
            <a:r>
              <a:rPr lang="ru-RU" sz="1900" dirty="0" smtClean="0">
                <a:solidFill>
                  <a:schemeClr val="tx1"/>
                </a:solidFill>
                <a:latin typeface="Times New Roman" panose="02020603050405020304" pitchFamily="18" charset="0"/>
                <a:cs typeface="Times New Roman" panose="02020603050405020304" pitchFamily="18" charset="0"/>
              </a:rPr>
              <a:t>.</a:t>
            </a:r>
          </a:p>
          <a:p>
            <a:pPr algn="just"/>
            <a:r>
              <a:rPr lang="ru-RU" sz="1900" smtClean="0">
                <a:solidFill>
                  <a:schemeClr val="tx1"/>
                </a:solidFill>
                <a:latin typeface="Times New Roman" panose="02020603050405020304" pitchFamily="18" charset="0"/>
                <a:cs typeface="Times New Roman" panose="02020603050405020304" pitchFamily="18" charset="0"/>
              </a:rPr>
              <a:t>Миг </a:t>
            </a:r>
            <a:r>
              <a:rPr lang="ru-RU" sz="1900" dirty="0">
                <a:solidFill>
                  <a:schemeClr val="tx1"/>
                </a:solidFill>
                <a:latin typeface="Times New Roman" panose="02020603050405020304" pitchFamily="18" charset="0"/>
                <a:cs typeface="Times New Roman" panose="02020603050405020304" pitchFamily="18" charset="0"/>
              </a:rPr>
              <a:t>– это единица времени, которая длится примерно сотую долю секунды</a:t>
            </a:r>
            <a:r>
              <a:rPr lang="ru-RU" sz="1900" dirty="0" smtClean="0">
                <a:solidFill>
                  <a:schemeClr val="tx1"/>
                </a:solidFill>
                <a:latin typeface="Times New Roman" panose="02020603050405020304" pitchFamily="18" charset="0"/>
                <a:cs typeface="Times New Roman" panose="02020603050405020304" pitchFamily="18" charset="0"/>
              </a:rPr>
              <a:t>.</a:t>
            </a:r>
          </a:p>
          <a:p>
            <a:pPr algn="just"/>
            <a:r>
              <a:rPr lang="ru-RU" sz="1900" dirty="0" smtClean="0">
                <a:solidFill>
                  <a:schemeClr val="tx1"/>
                </a:solidFill>
                <a:latin typeface="Times New Roman" panose="02020603050405020304" pitchFamily="18" charset="0"/>
                <a:cs typeface="Times New Roman" panose="02020603050405020304" pitchFamily="18" charset="0"/>
              </a:rPr>
              <a:t>Десятичная </a:t>
            </a:r>
            <a:r>
              <a:rPr lang="ru-RU" sz="1900" dirty="0">
                <a:solidFill>
                  <a:schemeClr val="tx1"/>
                </a:solidFill>
                <a:latin typeface="Times New Roman" panose="02020603050405020304" pitchFamily="18" charset="0"/>
                <a:cs typeface="Times New Roman" panose="02020603050405020304" pitchFamily="18" charset="0"/>
              </a:rPr>
              <a:t>система счисления начала использоваться по причине наличия всего 10 пальцев на руках</a:t>
            </a:r>
            <a:r>
              <a:rPr lang="ru-RU" sz="1900" dirty="0" smtClean="0">
                <a:solidFill>
                  <a:schemeClr val="tx1"/>
                </a:solidFill>
                <a:latin typeface="Times New Roman" panose="02020603050405020304" pitchFamily="18" charset="0"/>
                <a:cs typeface="Times New Roman" panose="02020603050405020304" pitchFamily="18" charset="0"/>
              </a:rPr>
              <a:t>.</a:t>
            </a:r>
          </a:p>
          <a:p>
            <a:pPr algn="just"/>
            <a:r>
              <a:rPr lang="ru-RU" sz="1900" dirty="0">
                <a:solidFill>
                  <a:schemeClr val="tx1"/>
                </a:solidFill>
                <a:latin typeface="Times New Roman" panose="02020603050405020304" pitchFamily="18" charset="0"/>
                <a:cs typeface="Times New Roman" panose="02020603050405020304" pitchFamily="18" charset="0"/>
              </a:rPr>
              <a:t>Не всегда люди пользовались десятичной системой счисления. Раньше применялась система из 20 чисел.</a:t>
            </a:r>
          </a:p>
          <a:p>
            <a:pPr algn="just"/>
            <a:r>
              <a:rPr lang="ru-RU" sz="1900" dirty="0">
                <a:solidFill>
                  <a:schemeClr val="tx1"/>
                </a:solidFill>
                <a:latin typeface="Times New Roman" panose="02020603050405020304" pitchFamily="18" charset="0"/>
                <a:cs typeface="Times New Roman" panose="02020603050405020304" pitchFamily="18" charset="0"/>
              </a:rPr>
              <a:t>Пальцы рук и камешки считались первыми вычислительными устройствами. </a:t>
            </a:r>
          </a:p>
          <a:p>
            <a:pPr algn="just"/>
            <a:r>
              <a:rPr lang="ru-RU" sz="1900" dirty="0" smtClean="0">
                <a:solidFill>
                  <a:schemeClr val="tx1"/>
                </a:solidFill>
                <a:latin typeface="Times New Roman" panose="02020603050405020304" pitchFamily="18" charset="0"/>
                <a:cs typeface="Times New Roman" panose="02020603050405020304" pitchFamily="18" charset="0"/>
              </a:rPr>
              <a:t>У </a:t>
            </a:r>
            <a:r>
              <a:rPr lang="ru-RU" sz="1900" dirty="0">
                <a:solidFill>
                  <a:schemeClr val="tx1"/>
                </a:solidFill>
                <a:latin typeface="Times New Roman" panose="02020603050405020304" pitchFamily="18" charset="0"/>
                <a:cs typeface="Times New Roman" panose="02020603050405020304" pitchFamily="18" charset="0"/>
              </a:rPr>
              <a:t>древних египтян отсутствовали таблицы умножения и правила. </a:t>
            </a:r>
          </a:p>
          <a:p>
            <a:pPr algn="just"/>
            <a:r>
              <a:rPr lang="ru-RU" sz="1900" dirty="0" smtClean="0">
                <a:solidFill>
                  <a:schemeClr val="tx1"/>
                </a:solidFill>
                <a:latin typeface="Times New Roman" panose="02020603050405020304" pitchFamily="18" charset="0"/>
                <a:cs typeface="Times New Roman" panose="02020603050405020304" pitchFamily="18" charset="0"/>
              </a:rPr>
              <a:t>Число </a:t>
            </a:r>
            <a:r>
              <a:rPr lang="ru-RU" sz="1900" dirty="0">
                <a:solidFill>
                  <a:schemeClr val="tx1"/>
                </a:solidFill>
                <a:latin typeface="Times New Roman" panose="02020603050405020304" pitchFamily="18" charset="0"/>
                <a:cs typeface="Times New Roman" panose="02020603050405020304" pitchFamily="18" charset="0"/>
              </a:rPr>
              <a:t>666 окутано легендами и является самым мистическим из всех.</a:t>
            </a:r>
            <a:r>
              <a:rPr lang="ru-RU" sz="2000" dirty="0">
                <a:solidFill>
                  <a:schemeClr val="tx1"/>
                </a:solidFill>
              </a:rPr>
              <a:t/>
            </a:r>
            <a:br>
              <a:rPr lang="ru-RU" sz="2000" dirty="0">
                <a:solidFill>
                  <a:schemeClr val="tx1"/>
                </a:solidFill>
              </a:rPr>
            </a:br>
            <a:r>
              <a:rPr lang="ru-RU" sz="2000" dirty="0">
                <a:solidFill>
                  <a:schemeClr val="tx1"/>
                </a:solidFill>
              </a:rPr>
              <a:t/>
            </a:r>
            <a:br>
              <a:rPr lang="ru-RU" sz="2000" dirty="0">
                <a:solidFill>
                  <a:schemeClr val="tx1"/>
                </a:solidFill>
              </a:rPr>
            </a:br>
            <a:endParaRPr lang="ru-RU" sz="1900"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72887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0" y="2780928"/>
            <a:ext cx="9144000" cy="868013"/>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sz="4800" b="1" i="1" dirty="0" smtClean="0">
                <a:solidFill>
                  <a:schemeClr val="tx1"/>
                </a:solidFill>
              </a:rPr>
              <a:t>Спасибо за внимание!</a:t>
            </a:r>
            <a:endParaRPr lang="ru-RU" sz="4800" b="1" i="1" dirty="0">
              <a:solidFill>
                <a:schemeClr val="tx1"/>
              </a:solidFill>
            </a:endParaRPr>
          </a:p>
        </p:txBody>
      </p:sp>
      <p:pic>
        <p:nvPicPr>
          <p:cNvPr id="5" name="Рисунок 4"/>
          <p:cNvPicPr>
            <a:picLocks noChangeAspect="1"/>
          </p:cNvPicPr>
          <p:nvPr/>
        </p:nvPicPr>
        <p:blipFill>
          <a:blip r:embed="rId2" cstate="print"/>
          <a:stretch>
            <a:fillRect/>
          </a:stretch>
        </p:blipFill>
        <p:spPr>
          <a:xfrm>
            <a:off x="7092280" y="4595641"/>
            <a:ext cx="1847248" cy="2133785"/>
          </a:xfrm>
          <a:prstGeom prst="rect">
            <a:avLst/>
          </a:prstGeom>
        </p:spPr>
      </p:pic>
    </p:spTree>
    <p:extLst>
      <p:ext uri="{BB962C8B-B14F-4D97-AF65-F5344CB8AC3E}">
        <p14:creationId xmlns:p14="http://schemas.microsoft.com/office/powerpoint/2010/main" xmlns="" val="28429055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сность">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лассическая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Ясность">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66</TotalTime>
  <Words>656</Words>
  <Application>Microsoft Office PowerPoint</Application>
  <PresentationFormat>Экран (4:3)</PresentationFormat>
  <Paragraphs>104</Paragraphs>
  <Slides>16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Ясность</vt:lpstr>
      <vt:lpstr>Слайд 1</vt:lpstr>
      <vt:lpstr>Интересные факты о математике </vt:lpstr>
      <vt:lpstr>Слайд 3</vt:lpstr>
      <vt:lpstr>Слайд 4</vt:lpstr>
      <vt:lpstr>Слайд 5</vt:lpstr>
      <vt:lpstr>Слайд 6</vt:lpstr>
      <vt:lpstr>Слайд 7</vt:lpstr>
      <vt:lpstr>Слайд 8</vt:lpstr>
      <vt:lpstr>Слайд 9</vt:lpstr>
      <vt:lpstr>Факт №3</vt:lpstr>
      <vt:lpstr>Танграм. Эта игра пришла к нам из Китая. Называют её «китайской головоломкой». Зародилась в древности: 4 000 лет назад, она старше чем шахматы. Использовалась игра для  обучения детей и взрослых -  геометрии.</vt:lpstr>
      <vt:lpstr>Слайд 12</vt:lpstr>
      <vt:lpstr>Интересные факты:</vt:lpstr>
      <vt:lpstr>Интересные факты:</vt:lpstr>
      <vt:lpstr>Интересные факты:</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Energy</dc:creator>
  <cp:lastModifiedBy>novikovamv</cp:lastModifiedBy>
  <cp:revision>10</cp:revision>
  <dcterms:created xsi:type="dcterms:W3CDTF">2020-05-28T04:01:43Z</dcterms:created>
  <dcterms:modified xsi:type="dcterms:W3CDTF">2020-05-29T03:58:19Z</dcterms:modified>
</cp:coreProperties>
</file>